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13" r:id="rId4"/>
    <p:sldId id="260" r:id="rId5"/>
    <p:sldId id="261" r:id="rId6"/>
    <p:sldId id="314" r:id="rId7"/>
    <p:sldId id="262" r:id="rId8"/>
    <p:sldId id="321" r:id="rId9"/>
    <p:sldId id="295" r:id="rId10"/>
    <p:sldId id="319" r:id="rId11"/>
    <p:sldId id="320" r:id="rId12"/>
    <p:sldId id="298" r:id="rId13"/>
    <p:sldId id="263" r:id="rId14"/>
    <p:sldId id="264" r:id="rId15"/>
    <p:sldId id="322" r:id="rId16"/>
    <p:sldId id="299" r:id="rId17"/>
    <p:sldId id="315" r:id="rId18"/>
    <p:sldId id="281" r:id="rId19"/>
    <p:sldId id="284" r:id="rId20"/>
    <p:sldId id="285" r:id="rId21"/>
    <p:sldId id="316" r:id="rId22"/>
    <p:sldId id="286" r:id="rId23"/>
    <p:sldId id="287" r:id="rId24"/>
    <p:sldId id="288" r:id="rId25"/>
    <p:sldId id="283" r:id="rId26"/>
    <p:sldId id="265" r:id="rId27"/>
    <p:sldId id="266" r:id="rId28"/>
    <p:sldId id="301" r:id="rId29"/>
    <p:sldId id="300" r:id="rId30"/>
    <p:sldId id="311" r:id="rId31"/>
    <p:sldId id="312" r:id="rId32"/>
    <p:sldId id="294" r:id="rId33"/>
    <p:sldId id="278" r:id="rId34"/>
    <p:sldId id="317" r:id="rId35"/>
    <p:sldId id="303" r:id="rId36"/>
    <p:sldId id="304" r:id="rId37"/>
    <p:sldId id="309" r:id="rId38"/>
    <p:sldId id="307" r:id="rId39"/>
    <p:sldId id="308" r:id="rId40"/>
    <p:sldId id="306" r:id="rId41"/>
    <p:sldId id="293" r:id="rId42"/>
    <p:sldId id="323" r:id="rId43"/>
    <p:sldId id="325" r:id="rId44"/>
    <p:sldId id="327" r:id="rId45"/>
    <p:sldId id="270" r:id="rId46"/>
    <p:sldId id="296" r:id="rId47"/>
    <p:sldId id="280" r:id="rId48"/>
    <p:sldId id="267" r:id="rId49"/>
  </p:sldIdLst>
  <p:sldSz cx="24384000" cy="13716000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73"/>
    <p:restoredTop sz="86007" autoAdjust="0"/>
  </p:normalViewPr>
  <p:slideViewPr>
    <p:cSldViewPr snapToGrid="0">
      <p:cViewPr varScale="1">
        <p:scale>
          <a:sx n="49" d="100"/>
          <a:sy n="49" d="100"/>
        </p:scale>
        <p:origin x="144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47210" y="4861441"/>
            <a:ext cx="5209646" cy="4605575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63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실용성은 없지만 재미있는 프로젝트가 없을까</a:t>
            </a:r>
            <a:r>
              <a:rPr lang="en-US" altLang="ko-KR" dirty="0"/>
              <a:t>?</a:t>
            </a:r>
            <a:r>
              <a:rPr lang="ko-KR" altLang="en-US" dirty="0"/>
              <a:t> 예를 들어</a:t>
            </a:r>
            <a:r>
              <a:rPr lang="en-US" altLang="ko-KR" dirty="0"/>
              <a:t>,</a:t>
            </a:r>
            <a:r>
              <a:rPr lang="ko-KR" altLang="en-US" dirty="0"/>
              <a:t> 음악이나 미술과 관련된 프로젝트는 없을까</a:t>
            </a:r>
            <a:r>
              <a:rPr lang="en-US" altLang="ko-KR" dirty="0"/>
              <a:t>? </a:t>
            </a:r>
            <a:r>
              <a:rPr lang="ko-KR" altLang="en-US" dirty="0"/>
              <a:t>하며 프로젝트들을 찾고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3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그러던 중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텐서플로의</a:t>
            </a:r>
            <a:r>
              <a:rPr lang="ko-KR" altLang="en-US" dirty="0"/>
              <a:t> 마젠타 프로젝트에서 </a:t>
            </a:r>
            <a:r>
              <a:rPr lang="ko-KR" altLang="en-US" dirty="0" err="1"/>
              <a:t>파이썬을</a:t>
            </a:r>
            <a:r>
              <a:rPr lang="ko-KR" altLang="en-US" dirty="0"/>
              <a:t> 지원해서 올해</a:t>
            </a:r>
            <a:r>
              <a:rPr lang="en-US" altLang="ko-KR" dirty="0"/>
              <a:t> </a:t>
            </a:r>
            <a:r>
              <a:rPr lang="ko-KR" altLang="en-US" dirty="0"/>
              <a:t>모임의 주제로 정했고</a:t>
            </a:r>
            <a:r>
              <a:rPr lang="en-US" altLang="ko-KR" dirty="0"/>
              <a:t>,</a:t>
            </a:r>
            <a:r>
              <a:rPr lang="ko-KR" altLang="en-US" dirty="0"/>
              <a:t> 해보니 잘 되는 것 같아서</a:t>
            </a:r>
            <a:r>
              <a:rPr lang="en-US" altLang="ko-KR" dirty="0"/>
              <a:t>,</a:t>
            </a:r>
            <a:r>
              <a:rPr lang="ko-KR" altLang="en-US" dirty="0"/>
              <a:t> 많은 사람들에게 마젠타 프로젝트에 대해 알리고 </a:t>
            </a:r>
            <a:r>
              <a:rPr lang="en-US" altLang="ko-KR" dirty="0"/>
              <a:t>MNIST</a:t>
            </a:r>
            <a:r>
              <a:rPr lang="ko-KR" altLang="en-US" dirty="0"/>
              <a:t> 예제는 이제 그만 하면 되지않을까 해서 발표 지원했습니다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5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텐서플로는</a:t>
            </a:r>
            <a:r>
              <a:rPr lang="ko-KR" altLang="en-US" dirty="0"/>
              <a:t> 구글에서 </a:t>
            </a:r>
            <a:r>
              <a:rPr lang="en-US" altLang="ko-KR" dirty="0"/>
              <a:t>2015</a:t>
            </a:r>
            <a:r>
              <a:rPr lang="ko-KR" altLang="en-US" dirty="0"/>
              <a:t>년에 오픈 소스로 공개한 데이터 플로우 기반 머신 러닝 라이브러리입니다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데이터만 있으면 쉽게 모델을 만들고 학습 시킬 수 있으며 플랫폼에 관계없이 모델을 학습 및 배포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2.0 </a:t>
            </a:r>
            <a:r>
              <a:rPr lang="ko-KR" altLang="en-US" dirty="0"/>
              <a:t>버전의 경우 </a:t>
            </a:r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r>
              <a:rPr lang="ko-KR" altLang="en-US" dirty="0"/>
              <a:t>를 사용해서 모델을 작성하고 관리할 수 있도록 </a:t>
            </a:r>
            <a:r>
              <a:rPr lang="en-US" altLang="ko-KR" dirty="0"/>
              <a:t>API</a:t>
            </a:r>
            <a:r>
              <a:rPr lang="ko-KR" altLang="en-US" dirty="0"/>
              <a:t>를 제공해서 좀 더 쉽게 접근할 수 있도록 발전 중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프로젝트 웹페이지에 접속하면 제일 처음 나타나는 화면입니다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이라는 글자가 제일 크게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24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은 마젠타 프로젝트의 핵심 슬로건이라고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머신 러닝을 이용하여 예술 작품을 만들 수 있는 도구를 제공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텐서플로는</a:t>
            </a:r>
            <a:r>
              <a:rPr lang="ko-KR" altLang="en-US" dirty="0"/>
              <a:t> 머신 러닝 연구자와 개발자들이 협업할 수 있는 오픈 소스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그 </a:t>
            </a:r>
            <a:r>
              <a:rPr lang="ko-KR" altLang="en-US" dirty="0" err="1"/>
              <a:t>텐서플로</a:t>
            </a:r>
            <a:r>
              <a:rPr lang="ko-KR" altLang="en-US" dirty="0"/>
              <a:t> 플랫폼에 아티스트를 데려왔습니다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 소스 인프라로 아티스트와 개발자</a:t>
            </a:r>
            <a:r>
              <a:rPr lang="en-US" altLang="ko-KR" dirty="0"/>
              <a:t>, </a:t>
            </a:r>
            <a:r>
              <a:rPr lang="ko-KR" altLang="en-US" dirty="0"/>
              <a:t>머신 러닝 연구자들이 공존 및 협업 할 수 있는 커뮤니티를 생성하는 것이 마젠타 프로젝트의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6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아티스트들이 창작물</a:t>
            </a:r>
            <a:r>
              <a:rPr lang="en-US" altLang="ko-KR" dirty="0"/>
              <a:t>(</a:t>
            </a:r>
            <a:r>
              <a:rPr lang="ko-KR" altLang="en-US" dirty="0"/>
              <a:t>음악 혹은 미술 등등</a:t>
            </a:r>
            <a:r>
              <a:rPr lang="en-US" altLang="ko-KR" dirty="0"/>
              <a:t>)</a:t>
            </a:r>
            <a:r>
              <a:rPr lang="ko-KR" altLang="en-US" dirty="0"/>
              <a:t>을 만들면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머신 러닝 연구자들은 그 창작물들을 이용하여 모델을 만들어서 학습하고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개발자들은 학습된 모델을 이용하여 창작 도구를 만듭니다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그러면 다시 아티스트는 그 창작 도구를 이용하여 창작물을 만들고 앞에서 일어난 일들을 반복하게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02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r>
              <a:rPr lang="ko-KR" altLang="en-US" dirty="0"/>
              <a:t>사례 하나 소개</a:t>
            </a:r>
            <a:endParaRPr lang="en-US" altLang="ko-KR" dirty="0"/>
          </a:p>
          <a:p>
            <a:pPr defTabSz="495376">
              <a:defRPr/>
            </a:pPr>
            <a:r>
              <a:rPr lang="ko-KR" altLang="en-US" dirty="0"/>
              <a:t>몇 달 전 요한 세바스찬 바흐의 탄생 기념으로 구글 두들이 제작 됐는데</a:t>
            </a:r>
            <a:r>
              <a:rPr lang="en-US" altLang="ko-KR" dirty="0"/>
              <a:t>, </a:t>
            </a:r>
            <a:r>
              <a:rPr lang="ko-KR" altLang="en-US" dirty="0"/>
              <a:t>구글 마젠타 팀과 구글 </a:t>
            </a:r>
            <a:r>
              <a:rPr lang="en-US" altLang="ko-KR" dirty="0"/>
              <a:t>PAIR</a:t>
            </a:r>
            <a:r>
              <a:rPr lang="ko-KR" altLang="en-US" dirty="0"/>
              <a:t> 팀의 협력으로</a:t>
            </a:r>
            <a:r>
              <a:rPr lang="en-US" altLang="ko-KR" dirty="0"/>
              <a:t> </a:t>
            </a:r>
            <a:r>
              <a:rPr lang="ko-KR" altLang="en-US" dirty="0"/>
              <a:t>만들었습니다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en-US" altLang="ko-KR" dirty="0"/>
              <a:t>(</a:t>
            </a:r>
            <a:r>
              <a:rPr lang="ko-KR" altLang="en-US" dirty="0"/>
              <a:t>구글 </a:t>
            </a:r>
            <a:r>
              <a:rPr lang="en-US" altLang="ko-KR" dirty="0"/>
              <a:t>PAIR </a:t>
            </a:r>
            <a:r>
              <a:rPr lang="ko-KR" altLang="en-US" dirty="0"/>
              <a:t>팀의 목표는 사람들이 </a:t>
            </a:r>
            <a:r>
              <a:rPr lang="en-US" altLang="ko-KR" dirty="0"/>
              <a:t>AI </a:t>
            </a:r>
            <a:r>
              <a:rPr lang="ko-KR" altLang="en-US" dirty="0"/>
              <a:t>시스템과 가장 효과적으로 상호 작용하는 방식을 연구하고 설계하는 것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Tensorflow.js</a:t>
            </a:r>
            <a:r>
              <a:rPr lang="ko-KR" altLang="en-US" dirty="0"/>
              <a:t>로 웹 브라우저에서 인터페이스와 머신 러닝이 가능하도록 기능 구현</a:t>
            </a:r>
            <a:r>
              <a:rPr lang="en-US" altLang="ko-KR" dirty="0"/>
              <a:t>)</a:t>
            </a:r>
          </a:p>
          <a:p>
            <a:pPr defTabSz="495376">
              <a:defRPr/>
            </a:pPr>
            <a:r>
              <a:rPr lang="en-US" altLang="ko-KR" dirty="0"/>
              <a:t>306</a:t>
            </a:r>
            <a:r>
              <a:rPr lang="ko-KR" altLang="en-US" dirty="0"/>
              <a:t>개의 바흐의 작품들을 분석한 후</a:t>
            </a:r>
            <a:r>
              <a:rPr lang="en-US" altLang="ko-KR" dirty="0"/>
              <a:t>, </a:t>
            </a:r>
            <a:r>
              <a:rPr lang="en-US" altLang="ko-KR" dirty="0" err="1"/>
              <a:t>coconet</a:t>
            </a:r>
            <a:r>
              <a:rPr lang="en-US" altLang="ko-KR" dirty="0"/>
              <a:t> </a:t>
            </a:r>
            <a:r>
              <a:rPr lang="ko-KR" altLang="en-US" dirty="0"/>
              <a:t>이라는 모델을 이용하여</a:t>
            </a:r>
            <a:r>
              <a:rPr lang="en-US" altLang="ko-KR" dirty="0"/>
              <a:t> </a:t>
            </a:r>
            <a:r>
              <a:rPr lang="ko-KR" altLang="en-US" dirty="0"/>
              <a:t>사용자가 입력한 악보의 패턴을 찾아 빈 나머지 </a:t>
            </a:r>
            <a:r>
              <a:rPr lang="en-US" altLang="ko-KR" dirty="0"/>
              <a:t>3</a:t>
            </a:r>
            <a:r>
              <a:rPr lang="ko-KR" altLang="en-US" dirty="0"/>
              <a:t>성부</a:t>
            </a:r>
            <a:r>
              <a:rPr lang="en-US" altLang="ko-KR" dirty="0"/>
              <a:t>(</a:t>
            </a:r>
            <a:r>
              <a:rPr lang="ko-KR" altLang="en-US" dirty="0"/>
              <a:t>알토</a:t>
            </a:r>
            <a:r>
              <a:rPr lang="en-US" altLang="ko-KR" dirty="0"/>
              <a:t>, </a:t>
            </a:r>
            <a:r>
              <a:rPr lang="ko-KR" altLang="en-US" dirty="0"/>
              <a:t>테너</a:t>
            </a:r>
            <a:r>
              <a:rPr lang="en-US" altLang="ko-KR" dirty="0"/>
              <a:t>, </a:t>
            </a:r>
            <a:r>
              <a:rPr lang="ko-KR" altLang="en-US" dirty="0"/>
              <a:t>베이스</a:t>
            </a:r>
            <a:r>
              <a:rPr lang="en-US" altLang="ko-KR" dirty="0"/>
              <a:t>)</a:t>
            </a:r>
            <a:r>
              <a:rPr lang="ko-KR" altLang="en-US" dirty="0"/>
              <a:t>의 적절한 화음을 넣어 줍니다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지난 달 </a:t>
            </a:r>
            <a:r>
              <a:rPr lang="en-US" altLang="ko-KR" dirty="0"/>
              <a:t>(7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이 바흐 두들을 개발한 팀에서 논문을 썼는데</a:t>
            </a:r>
            <a:r>
              <a:rPr lang="en-US" altLang="ko-KR" dirty="0"/>
              <a:t>, </a:t>
            </a:r>
            <a:r>
              <a:rPr lang="ko-KR" altLang="en-US" dirty="0"/>
              <a:t>전세계에서 </a:t>
            </a:r>
            <a:r>
              <a:rPr lang="en-US" altLang="ko-KR" dirty="0"/>
              <a:t>2160</a:t>
            </a:r>
            <a:r>
              <a:rPr lang="ko-KR" altLang="en-US" dirty="0"/>
              <a:t>만 개가 넘는 멜로디를 입력 받았다고 합니다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마젠타 팀에서는 이 바흐 두들의 데이터셋을 공개했는데</a:t>
            </a:r>
            <a:r>
              <a:rPr lang="en-US" altLang="ko-KR" dirty="0"/>
              <a:t>, </a:t>
            </a:r>
            <a:r>
              <a:rPr lang="ko-KR" altLang="en-US" dirty="0"/>
              <a:t>사용자가 입력한 멜로디</a:t>
            </a:r>
            <a:r>
              <a:rPr lang="en-US" altLang="ko-KR" dirty="0"/>
              <a:t>, </a:t>
            </a:r>
            <a:r>
              <a:rPr lang="en-US" altLang="ko-KR" dirty="0" err="1"/>
              <a:t>coconet</a:t>
            </a:r>
            <a:r>
              <a:rPr lang="ko-KR" altLang="en-US" dirty="0"/>
              <a:t>을 통한 결과 화음 등을 포함하고 있다고 합니다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endParaRPr lang="en-US" altLang="ko-KR" dirty="0"/>
          </a:p>
          <a:p>
            <a:pPr defTabSz="495376">
              <a:defRPr/>
            </a:pPr>
            <a:r>
              <a:rPr lang="ko-KR" altLang="en-US" dirty="0"/>
              <a:t>이 데이터셋을 이용하여 또다른 연구자가 모델을 만들거나 개발자가 창작 도구를 만들어서 새로운 창작 활동에 기여를 할 수 있겠죠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0149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웹 페이지에서 할 수 있는 것을 소개합니다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1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라이브 코딩을 할 수 있는 </a:t>
            </a:r>
            <a:r>
              <a:rPr lang="en-US" altLang="ko-KR" dirty="0" err="1"/>
              <a:t>CodeLab</a:t>
            </a:r>
            <a:r>
              <a:rPr lang="en-US" altLang="ko-KR" dirty="0"/>
              <a:t> Notebook </a:t>
            </a:r>
            <a:r>
              <a:rPr lang="ko-KR" altLang="en-US" dirty="0"/>
              <a:t>섹션이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324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Magenta </a:t>
            </a:r>
            <a:r>
              <a:rPr lang="ko-KR" altLang="en-US" dirty="0"/>
              <a:t>로 만든 네이티브 어플리케이션입니다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Magenta Studio</a:t>
            </a:r>
            <a:r>
              <a:rPr lang="ko-KR" altLang="en-US" dirty="0"/>
              <a:t>는 </a:t>
            </a:r>
            <a:r>
              <a:rPr lang="en-US" altLang="ko-KR" dirty="0"/>
              <a:t>MIDI </a:t>
            </a:r>
            <a:r>
              <a:rPr lang="ko-KR" altLang="en-US" dirty="0"/>
              <a:t>클립을 만들어주는 </a:t>
            </a:r>
            <a:r>
              <a:rPr lang="en-US" altLang="ko-KR" dirty="0"/>
              <a:t>5</a:t>
            </a:r>
            <a:r>
              <a:rPr lang="ko-KR" altLang="en-US" dirty="0"/>
              <a:t>개의 도구를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단독 실행가능한 어플리케이션과</a:t>
            </a:r>
            <a:r>
              <a:rPr lang="en-US" altLang="ko-KR" dirty="0"/>
              <a:t> </a:t>
            </a:r>
            <a:r>
              <a:rPr lang="ko-KR" altLang="en-US" dirty="0"/>
              <a:t>작곡</a:t>
            </a:r>
            <a:r>
              <a:rPr lang="en-US" altLang="ko-KR" dirty="0"/>
              <a:t> </a:t>
            </a:r>
            <a:r>
              <a:rPr lang="ko-KR" altLang="en-US" dirty="0"/>
              <a:t>프로그램 중 하나인</a:t>
            </a:r>
            <a:r>
              <a:rPr lang="en-US" altLang="ko-KR" dirty="0"/>
              <a:t> Ableton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플러그인을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84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07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magenta.js</a:t>
            </a:r>
            <a:r>
              <a:rPr lang="ko-KR" altLang="en-US" dirty="0"/>
              <a:t> 로 만든 웹 데모들이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브라우저에서 바로 실행해서 체험할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85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브라우저에서 실행 가능한 데모들 중 일부를 소개합니다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15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Magic Sketchpad</a:t>
            </a:r>
          </a:p>
          <a:p>
            <a:r>
              <a:rPr lang="ko-KR" altLang="en-US" dirty="0"/>
              <a:t>오른쪽 상단의 주제 단어의 일부분을 그리면 나머지를 완성시켜주는 데모입니다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41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Latent Loops</a:t>
            </a:r>
          </a:p>
          <a:p>
            <a:r>
              <a:rPr lang="ko-KR" altLang="en-US" dirty="0"/>
              <a:t>사용자가 입력한 서로 다른 스케일의 멜로디 </a:t>
            </a:r>
            <a:r>
              <a:rPr lang="en-US" altLang="ko-KR" dirty="0"/>
              <a:t>4</a:t>
            </a:r>
            <a:r>
              <a:rPr lang="ko-KR" altLang="en-US" dirty="0"/>
              <a:t>개를 분석하여 새로운 멜로디 패턴을 생성하는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음악가는 이 멜로디 패턴들을 합성하여 새로운 멜로디 라인을 생성할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385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Piano Genie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키를 입력하면 적당한 음정을 소리 내는 데모입니다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키를 입력하는 것만으로도 피아노 연주를 어느정도 할 수 있는 것처럼 보여줄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8296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Neural Drum Machine</a:t>
            </a:r>
          </a:p>
          <a:p>
            <a:r>
              <a:rPr lang="ko-KR" altLang="en-US" dirty="0"/>
              <a:t>일부 드럼 패턴을 사용자가 입력하면 드럼 패턴의 나머지 부분을 기계가 알아서 생성하는 데모입니다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41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Piano Scribe</a:t>
            </a:r>
          </a:p>
          <a:p>
            <a:r>
              <a:rPr lang="ko-KR" altLang="en-US" dirty="0"/>
              <a:t>피아노 연주를 들으면 미디 시퀀스로 바꿔주는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 소개한 동영상에 삽입된 기계 연주 음원도 이 데모를 이용해서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아래 주소로 접속해서 웨이브 포맷의 피아노 연주 음원을 업로드 하면 화면 </a:t>
            </a:r>
            <a:r>
              <a:rPr lang="ko-KR" altLang="en-US" dirty="0" err="1"/>
              <a:t>처럼</a:t>
            </a:r>
            <a:r>
              <a:rPr lang="ko-KR" altLang="en-US" dirty="0"/>
              <a:t> 연주를 분석해서 미디 시퀀스로 변환해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68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플랫폼에 자유롭다는 호기로운 말을 믿고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 </a:t>
            </a:r>
            <a:r>
              <a:rPr lang="ko-KR" altLang="en-US" dirty="0"/>
              <a:t>머신</a:t>
            </a:r>
            <a:r>
              <a:rPr lang="en-US" altLang="ko-KR" dirty="0"/>
              <a:t>(a.k.a. Windows) </a:t>
            </a:r>
            <a:r>
              <a:rPr lang="ko-KR" altLang="en-US" dirty="0"/>
              <a:t>에서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프로젝트를 시작하였으나 한 번에 잘 되는게 없습니다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r>
              <a:rPr lang="en-US" altLang="ko-KR" dirty="0"/>
              <a:t>(Ubuntu)</a:t>
            </a:r>
            <a:r>
              <a:rPr lang="ko-KR" altLang="en-US" dirty="0"/>
              <a:t>등을 설치하고 싶지만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없었죠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</a:t>
            </a:r>
            <a:r>
              <a:rPr lang="en-US" altLang="ko-KR" dirty="0"/>
              <a:t>WSL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85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화면에 나온 영상은 </a:t>
            </a:r>
            <a:r>
              <a:rPr lang="en-US" altLang="ko-KR" dirty="0"/>
              <a:t>WSL 2</a:t>
            </a:r>
            <a:r>
              <a:rPr lang="ko-KR" altLang="en-US" dirty="0"/>
              <a:t>에서 </a:t>
            </a:r>
            <a:r>
              <a:rPr lang="ko-KR" altLang="en-US" dirty="0" err="1"/>
              <a:t>도커를</a:t>
            </a:r>
            <a:r>
              <a:rPr lang="ko-KR" altLang="en-US" dirty="0"/>
              <a:t> 실행하는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</a:t>
            </a:r>
            <a:r>
              <a:rPr lang="en-US" altLang="ko-KR" dirty="0"/>
              <a:t>WSL 2</a:t>
            </a:r>
            <a:r>
              <a:rPr lang="ko-KR" altLang="en-US" dirty="0"/>
              <a:t>를 실행하여 콘솔 창에 리눅스 명령어를 입력하여 수행하는 모습입니다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21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시스템입니다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</a:t>
            </a:r>
            <a:r>
              <a:rPr lang="en-US" altLang="ko-KR" dirty="0"/>
              <a:t>..</a:t>
            </a:r>
            <a:r>
              <a:rPr lang="ko-KR" altLang="en-US" dirty="0"/>
              <a:t>라고 생각함 합니다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어떤 사람에게는 리눅스 사용 요구를 만족 시킬 수 있을 것 같습니다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곧 성능이 더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3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소개할 것을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2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을 윈도우에서 사용하기 위한 방법을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 err="1"/>
              <a:t>윈도우즈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켜기</a:t>
            </a:r>
            <a:r>
              <a:rPr lang="en-US" altLang="ko-KR" dirty="0"/>
              <a:t>/</a:t>
            </a:r>
            <a:r>
              <a:rPr lang="ko-KR" altLang="en-US" dirty="0"/>
              <a:t>끄기 에 들어가서 </a:t>
            </a:r>
            <a:r>
              <a:rPr lang="ko-KR" altLang="en-US" dirty="0" err="1"/>
              <a:t>리눅스용</a:t>
            </a:r>
            <a:r>
              <a:rPr lang="ko-KR" altLang="en-US" dirty="0"/>
              <a:t> </a:t>
            </a:r>
            <a:r>
              <a:rPr lang="ko-KR" altLang="en-US" dirty="0" err="1"/>
              <a:t>윈도우즈</a:t>
            </a:r>
            <a:r>
              <a:rPr lang="ko-KR" altLang="en-US" dirty="0"/>
              <a:t> 하위 시스템을 체크하고 확인 누릅니다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5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마이크로소프트 스토어에서 우분투를 검색 후 나오는 항목을 설치합니다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91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Python 3.6</a:t>
            </a:r>
            <a:r>
              <a:rPr lang="ko-KR" altLang="en-US" dirty="0"/>
              <a:t>과 개발용 패키지 설치하고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설치하면 끝납니다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앞으로 설명드릴 데모는</a:t>
            </a:r>
            <a:r>
              <a:rPr lang="en-US" altLang="ko-KR" dirty="0"/>
              <a:t> </a:t>
            </a:r>
            <a:r>
              <a:rPr lang="ko-KR" altLang="en-US" dirty="0"/>
              <a:t>잘 학습된 모델을 불러와서 사용하기 때문에 복잡하지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85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하필이면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사용하고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 3.x </a:t>
            </a:r>
            <a:r>
              <a:rPr lang="ko-KR" altLang="en-US" dirty="0"/>
              <a:t>버전을 사용하고 싶어서 변경 후 빌드 해보니 안돼서 이유를 찾고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모듈이 </a:t>
            </a:r>
            <a:r>
              <a:rPr lang="en-US" altLang="ko-KR" dirty="0"/>
              <a:t>Python 2.x</a:t>
            </a:r>
            <a:r>
              <a:rPr lang="ko-KR" altLang="en-US" dirty="0"/>
              <a:t>에만 제공되고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사용해서 결정을 해야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 성공 </a:t>
            </a:r>
            <a:r>
              <a:rPr lang="en-US" altLang="ko-KR" dirty="0"/>
              <a:t>(</a:t>
            </a:r>
            <a:r>
              <a:rPr lang="ko-KR" altLang="en-US" dirty="0"/>
              <a:t>허무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686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Onsets and Frames </a:t>
            </a:r>
            <a:r>
              <a:rPr lang="ko-KR" altLang="en-US" dirty="0"/>
              <a:t>모델을 이용한 데모 코드를 소개합니다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데모는 마젠타 프로젝트 웹페이지의 </a:t>
            </a:r>
            <a:r>
              <a:rPr lang="en-US" altLang="ko-KR" dirty="0" err="1"/>
              <a:t>CodeLab</a:t>
            </a:r>
            <a:r>
              <a:rPr lang="en-US" altLang="ko-KR" dirty="0"/>
              <a:t> Notebook </a:t>
            </a:r>
            <a:r>
              <a:rPr lang="ko-KR" altLang="en-US" dirty="0"/>
              <a:t>섹션에 있는 코드를 참고했습니다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345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dirty="0"/>
              <a:t>이제부터 소개할 것은 </a:t>
            </a:r>
            <a:r>
              <a:rPr lang="en-US" altLang="ko-KR" dirty="0"/>
              <a:t>Onsets and Frames </a:t>
            </a:r>
            <a:r>
              <a:rPr lang="ko-KR" altLang="en-US" dirty="0"/>
              <a:t>모델을 이용하여 오디오 파일을 입력 받아 미디 파일로 출력하는 코드입니다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Checkpoint </a:t>
            </a:r>
            <a:r>
              <a:rPr lang="ko-KR" altLang="en-US" dirty="0"/>
              <a:t>파일을 받습니다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모델의 가장 최근의 체크포인트</a:t>
            </a:r>
            <a:r>
              <a:rPr lang="en-US" altLang="ko-KR" dirty="0"/>
              <a:t> </a:t>
            </a:r>
            <a:r>
              <a:rPr lang="ko-KR" altLang="en-US" dirty="0"/>
              <a:t>파일을 받은 뒤</a:t>
            </a:r>
            <a:r>
              <a:rPr lang="en-US" altLang="ko-KR" dirty="0"/>
              <a:t>,</a:t>
            </a:r>
            <a:r>
              <a:rPr lang="ko-KR" altLang="en-US" dirty="0"/>
              <a:t> 다운받은 체크포인트 압축파일을 적절한 위치에 압축 해제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89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모듈들을 </a:t>
            </a:r>
            <a:r>
              <a:rPr lang="en-US" altLang="ko-KR" dirty="0"/>
              <a:t>import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392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초기화하는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CHECKPOINT_DIR </a:t>
            </a:r>
            <a:r>
              <a:rPr lang="ko-KR" altLang="en-US" dirty="0"/>
              <a:t>변수에 아까 압축 해제한 체크포인트 파일의 위치를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설정 후</a:t>
            </a:r>
            <a:r>
              <a:rPr lang="en-US" altLang="ko-KR" dirty="0"/>
              <a:t>,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생성한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이용하여 배치 </a:t>
            </a:r>
            <a:r>
              <a:rPr lang="ko-KR" altLang="en-US" dirty="0" err="1"/>
              <a:t>텐서를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example:</a:t>
            </a:r>
            <a:r>
              <a:rPr lang="ko-KR" altLang="en-US" dirty="0"/>
              <a:t> </a:t>
            </a:r>
            <a:r>
              <a:rPr lang="en-US" altLang="ko-KR" dirty="0" err="1"/>
              <a:t>exampl</a:t>
            </a:r>
            <a:r>
              <a:rPr lang="ko-KR" altLang="en-US" dirty="0"/>
              <a:t>의 </a:t>
            </a:r>
            <a:r>
              <a:rPr lang="en-US" altLang="ko-KR" dirty="0" err="1"/>
              <a:t>TFRecord</a:t>
            </a:r>
            <a:r>
              <a:rPr lang="en-US" altLang="ko-KR" dirty="0"/>
              <a:t> </a:t>
            </a:r>
            <a:r>
              <a:rPr lang="ko-KR" altLang="en-US" dirty="0"/>
              <a:t>파일에 대한 경로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플레이스홀더</a:t>
            </a:r>
            <a:endParaRPr lang="en-US" altLang="ko-KR" dirty="0"/>
          </a:p>
          <a:p>
            <a:pPr lvl="1"/>
            <a:r>
              <a:rPr lang="en-US" altLang="ko-KR" dirty="0" err="1"/>
              <a:t>preprocess_example</a:t>
            </a:r>
            <a:r>
              <a:rPr lang="en-US" altLang="ko-KR" dirty="0"/>
              <a:t>: </a:t>
            </a:r>
            <a:r>
              <a:rPr lang="en-US" altLang="ko-KR" dirty="0" err="1"/>
              <a:t>exampl</a:t>
            </a:r>
            <a:r>
              <a:rPr lang="ko-KR" altLang="en-US" dirty="0"/>
              <a:t>을 </a:t>
            </a:r>
            <a:r>
              <a:rPr lang="ko-KR" altLang="en-US" dirty="0" err="1"/>
              <a:t>전처리</a:t>
            </a:r>
            <a:r>
              <a:rPr lang="ko-KR" altLang="en-US" dirty="0"/>
              <a:t> 할 지 여부</a:t>
            </a:r>
            <a:endParaRPr lang="en-US" altLang="ko-KR" dirty="0"/>
          </a:p>
          <a:p>
            <a:pPr lvl="1"/>
            <a:r>
              <a:rPr lang="en-US" altLang="ko-KR" dirty="0"/>
              <a:t>params: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  <a:endParaRPr lang="en-US" altLang="ko-KR" dirty="0"/>
          </a:p>
          <a:p>
            <a:pPr lvl="1"/>
            <a:r>
              <a:rPr lang="en-US" altLang="ko-KR" dirty="0" err="1"/>
              <a:t>is_training</a:t>
            </a:r>
            <a:r>
              <a:rPr lang="en-US" altLang="ko-KR" dirty="0"/>
              <a:t>: </a:t>
            </a:r>
            <a:r>
              <a:rPr lang="ko-KR" altLang="en-US" dirty="0"/>
              <a:t>훈련을 실행 할 지 여부</a:t>
            </a:r>
            <a:endParaRPr lang="en-US" altLang="ko-KR" dirty="0"/>
          </a:p>
          <a:p>
            <a:pPr lvl="1"/>
            <a:r>
              <a:rPr lang="en-US" altLang="ko-KR" dirty="0" err="1"/>
              <a:t>shuffle_examples</a:t>
            </a:r>
            <a:r>
              <a:rPr lang="en-US" altLang="ko-KR" dirty="0"/>
              <a:t>: </a:t>
            </a:r>
            <a:r>
              <a:rPr lang="en-US" altLang="ko-KR" dirty="0" err="1"/>
              <a:t>exampl</a:t>
            </a:r>
            <a:r>
              <a:rPr lang="ko-KR" altLang="en-US" dirty="0"/>
              <a:t>을 섞을 지 여부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체크포인트 경로를 이용하여 </a:t>
            </a:r>
            <a:r>
              <a:rPr lang="ko-KR" altLang="en-US" dirty="0" err="1"/>
              <a:t>텐서플로</a:t>
            </a:r>
            <a:r>
              <a:rPr lang="ko-KR" altLang="en-US" dirty="0"/>
              <a:t> 세션을 실행하는 </a:t>
            </a:r>
            <a:r>
              <a:rPr lang="en-US" altLang="ko-KR" dirty="0" err="1"/>
              <a:t>tf.Estimator</a:t>
            </a:r>
            <a:r>
              <a:rPr lang="en-US" altLang="ko-KR" dirty="0"/>
              <a:t> </a:t>
            </a:r>
            <a:r>
              <a:rPr lang="ko-KR" altLang="en-US" dirty="0"/>
              <a:t>생성합니다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데이터셋 접근을 위한 </a:t>
            </a:r>
            <a:r>
              <a:rPr lang="ko-KR" altLang="en-US" dirty="0" err="1"/>
              <a:t>이터레이터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00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오디오 파일 읽는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오디오 파일을 읽어서 </a:t>
            </a:r>
            <a:r>
              <a:rPr lang="ko-KR" altLang="en-US" dirty="0" err="1"/>
              <a:t>청크로</a:t>
            </a:r>
            <a:r>
              <a:rPr lang="ko-KR" altLang="en-US" dirty="0"/>
              <a:t> 분할하고 처리 가능하도록 프로토콜 버퍼</a:t>
            </a:r>
            <a:r>
              <a:rPr lang="en-US" altLang="ko-KR" dirty="0"/>
              <a:t> </a:t>
            </a:r>
            <a:r>
              <a:rPr lang="ko-KR" altLang="en-US" dirty="0"/>
              <a:t>포맷으로 데이터 생성 후 </a:t>
            </a:r>
            <a:r>
              <a:rPr lang="ko-KR" altLang="en-US" dirty="0" err="1"/>
              <a:t>시리얼라이즈합니다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wav_data</a:t>
            </a:r>
            <a:r>
              <a:rPr lang="en-US" altLang="ko-KR" dirty="0"/>
              <a:t>: </a:t>
            </a:r>
            <a:r>
              <a:rPr lang="ko-KR" altLang="en-US" dirty="0"/>
              <a:t>오디오 데이터</a:t>
            </a:r>
            <a:endParaRPr lang="en-US" altLang="ko-KR" dirty="0"/>
          </a:p>
          <a:p>
            <a:pPr lvl="1"/>
            <a:r>
              <a:rPr lang="en-US" altLang="ko-KR" dirty="0"/>
              <a:t>ns: </a:t>
            </a:r>
            <a:r>
              <a:rPr lang="ko-KR" altLang="en-US" dirty="0"/>
              <a:t>노트 시퀀스</a:t>
            </a:r>
            <a:endParaRPr lang="en-US" altLang="ko-KR" dirty="0"/>
          </a:p>
          <a:p>
            <a:pPr lvl="1"/>
            <a:r>
              <a:rPr lang="en-US" altLang="ko-KR" dirty="0" err="1"/>
              <a:t>example_id</a:t>
            </a:r>
            <a:r>
              <a:rPr lang="en-US" altLang="ko-KR" dirty="0"/>
              <a:t>: example proto </a:t>
            </a:r>
            <a:r>
              <a:rPr lang="ko-KR" altLang="en-US" dirty="0"/>
              <a:t>아이디</a:t>
            </a:r>
            <a:endParaRPr lang="en-US" altLang="ko-KR" dirty="0"/>
          </a:p>
          <a:p>
            <a:pPr lvl="1"/>
            <a:r>
              <a:rPr lang="en-US" altLang="ko-KR" dirty="0" err="1"/>
              <a:t>min_length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최소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max_length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최대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sample_rate</a:t>
            </a:r>
            <a:r>
              <a:rPr lang="en-US" altLang="ko-KR" dirty="0"/>
              <a:t>: </a:t>
            </a:r>
            <a:r>
              <a:rPr lang="ko-KR" altLang="en-US" dirty="0"/>
              <a:t>오디오 샘플 </a:t>
            </a:r>
            <a:r>
              <a:rPr lang="ko-KR" altLang="en-US" dirty="0" err="1"/>
              <a:t>레이트</a:t>
            </a:r>
            <a:endParaRPr lang="en-US" altLang="ko-KR" dirty="0"/>
          </a:p>
          <a:p>
            <a:pPr lvl="1"/>
            <a:r>
              <a:rPr lang="en-US" altLang="ko-KR" dirty="0" err="1"/>
              <a:t>allow_empty_notesequence</a:t>
            </a:r>
            <a:r>
              <a:rPr lang="en-US" altLang="ko-KR" dirty="0"/>
              <a:t>: </a:t>
            </a:r>
            <a:r>
              <a:rPr lang="ko-KR" altLang="en-US" dirty="0"/>
              <a:t>빈 노트 시퀀스를 허용할 지 여부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28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추론 단계입니다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세션을 생성하고</a:t>
            </a:r>
            <a:r>
              <a:rPr lang="en-US" altLang="ko-KR" dirty="0"/>
              <a:t>,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  <a:r>
              <a:rPr lang="ko-KR" altLang="en-US" dirty="0"/>
              <a:t>한 뒤에 세션을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입력 오디오 데이터를</a:t>
            </a:r>
            <a:r>
              <a:rPr lang="en-US" altLang="ko-KR" dirty="0"/>
              <a:t> </a:t>
            </a:r>
            <a:r>
              <a:rPr lang="ko-KR" altLang="en-US" dirty="0"/>
              <a:t>추론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추론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길이</a:t>
            </a:r>
            <a:r>
              <a:rPr lang="en-US" altLang="ko-KR" dirty="0"/>
              <a:t>, </a:t>
            </a:r>
            <a:r>
              <a:rPr lang="ko-KR" altLang="en-US" dirty="0"/>
              <a:t>노트 세기 데이터를 각각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24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피아노 연주를 기계가 인식해서 미디 노트로 바꾼 결과와 실제 피아노 연주를 합성한 영상입니다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피아노 연주 소리와 미디 노트를 재생한 소리가 번갈아 가면서 재생 중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기계가 피아노 음을 대부분 인식한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오늘은 이 예제를 왜 하게 되었는지</a:t>
            </a:r>
            <a:r>
              <a:rPr lang="en-US" altLang="ko-KR" dirty="0"/>
              <a:t>, </a:t>
            </a:r>
            <a:r>
              <a:rPr lang="ko-KR" altLang="en-US" dirty="0"/>
              <a:t>어떻게 했는지</a:t>
            </a:r>
            <a:r>
              <a:rPr lang="en-US" altLang="ko-KR" dirty="0"/>
              <a:t>, </a:t>
            </a:r>
            <a:r>
              <a:rPr lang="ko-KR" altLang="en-US" dirty="0"/>
              <a:t>무엇을 할 수 있는지에 대해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673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미디 시퀀스 변환 단계입니다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예측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길드</a:t>
            </a:r>
            <a:r>
              <a:rPr lang="en-US" altLang="ko-KR" dirty="0"/>
              <a:t>, </a:t>
            </a:r>
            <a:r>
              <a:rPr lang="ko-KR" altLang="en-US" dirty="0"/>
              <a:t>노트 세기 데이터들을 이용하여 미디 시퀀스로 변환하여 미디 파일로 생성합니다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25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Onsets and Frames </a:t>
            </a:r>
            <a:r>
              <a:rPr lang="ko-KR" altLang="en-US" dirty="0"/>
              <a:t>라이브 코딩</a:t>
            </a:r>
            <a:endParaRPr lang="en-US" altLang="ko-KR" dirty="0"/>
          </a:p>
          <a:p>
            <a:r>
              <a:rPr lang="en-US" altLang="ko-KR" dirty="0"/>
              <a:t>https://bit.ly/2OgEtWr (</a:t>
            </a:r>
            <a:r>
              <a:rPr lang="ko-KR" altLang="en-US" dirty="0" err="1"/>
              <a:t>쉬운주소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방금까지 설명한 코드들을 </a:t>
            </a:r>
            <a:r>
              <a:rPr lang="ko-KR" altLang="en-US" dirty="0" err="1"/>
              <a:t>쥬피터</a:t>
            </a:r>
            <a:r>
              <a:rPr lang="ko-KR" altLang="en-US" dirty="0"/>
              <a:t> 노트북처럼 구글 </a:t>
            </a:r>
            <a:r>
              <a:rPr lang="ko-KR" altLang="en-US" dirty="0" err="1"/>
              <a:t>코드랩에서</a:t>
            </a:r>
            <a:r>
              <a:rPr lang="ko-KR" altLang="en-US" dirty="0"/>
              <a:t> 실행해볼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웹페이지에서 따라하라는 대로 하면 쉽게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80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라이브러리로 간단한 예제를 만들어봤습니다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993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애져</a:t>
            </a:r>
            <a:r>
              <a:rPr lang="ko-KR" altLang="en-US" dirty="0"/>
              <a:t> 인스턴스에 우분투와 파이썬 </a:t>
            </a:r>
            <a:r>
              <a:rPr lang="en-US" altLang="ko-KR" dirty="0"/>
              <a:t>3</a:t>
            </a:r>
            <a:r>
              <a:rPr lang="ko-KR" altLang="en-US" dirty="0"/>
              <a:t>을 설치하고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방금 소개한 </a:t>
            </a:r>
            <a:r>
              <a:rPr lang="en-US" altLang="ko-KR" dirty="0"/>
              <a:t>Piano Scribe </a:t>
            </a:r>
            <a:r>
              <a:rPr lang="ko-KR" altLang="en-US" dirty="0"/>
              <a:t>코드를 작성한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요청이 있을 때 처리할 수 있도록</a:t>
            </a:r>
            <a:r>
              <a:rPr lang="en-US" altLang="ko-KR" dirty="0"/>
              <a:t> </a:t>
            </a:r>
            <a:r>
              <a:rPr lang="ko-KR" altLang="en-US" dirty="0"/>
              <a:t>플라스크로</a:t>
            </a:r>
            <a:r>
              <a:rPr lang="en-US" altLang="ko-KR" dirty="0"/>
              <a:t> </a:t>
            </a:r>
            <a:r>
              <a:rPr lang="ko-KR" altLang="en-US" dirty="0"/>
              <a:t>서버를 구축했습니다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소리를 녹음하고</a:t>
            </a:r>
            <a:r>
              <a:rPr lang="en-US" altLang="ko-KR" dirty="0"/>
              <a:t>,</a:t>
            </a:r>
            <a:r>
              <a:rPr lang="ko-KR" altLang="en-US" dirty="0"/>
              <a:t> 녹음한 소리를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서버로 보내 </a:t>
            </a:r>
            <a:r>
              <a:rPr lang="en-US" altLang="ko-KR" dirty="0"/>
              <a:t>Piano Scribe </a:t>
            </a:r>
            <a:r>
              <a:rPr lang="ko-KR" altLang="en-US" dirty="0"/>
              <a:t>결과를 받을 수 있는 안드로이드 앱도 함께 개발했고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Piano Scribe </a:t>
            </a:r>
            <a:r>
              <a:rPr lang="ko-KR" altLang="en-US" dirty="0"/>
              <a:t>결과로 받은 미디 파일은 안드로이드 휴대폰에 저장되며 바로 재생 가능하도록 토이 프로젝트를 만들어봤습니다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13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 코드는 화면의 주소에서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</a:t>
            </a:r>
            <a:r>
              <a:rPr lang="ko-KR" altLang="en-US" dirty="0" err="1"/>
              <a:t>파이콘</a:t>
            </a:r>
            <a:r>
              <a:rPr lang="ko-KR" altLang="en-US" dirty="0"/>
              <a:t> 코리아 웹 페이지에서 슬라이드가 올라간다고 하니 참고하시면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60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/>
              <a:t>머신 러닝으로 숫자</a:t>
            </a:r>
            <a:r>
              <a:rPr lang="en-US" altLang="ko-KR" dirty="0"/>
              <a:t>,</a:t>
            </a:r>
            <a:r>
              <a:rPr lang="ko-KR" altLang="en-US" dirty="0"/>
              <a:t> 고양이</a:t>
            </a:r>
            <a:r>
              <a:rPr lang="en-US" altLang="ko-KR" dirty="0"/>
              <a:t>, </a:t>
            </a:r>
            <a:r>
              <a:rPr lang="ko-KR" altLang="en-US" dirty="0"/>
              <a:t>강아지를 찾는 것 대신 다른 창의적인 프로젝트를 해보자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 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대부분의 교재나 튜토리얼이 딥러닝 모델을 만드는 방법에 초점을 맞추고 있는데</a:t>
            </a:r>
            <a:r>
              <a:rPr lang="en-US" altLang="ko-KR" dirty="0"/>
              <a:t>,</a:t>
            </a:r>
            <a:r>
              <a:rPr lang="ko-KR" altLang="en-US" dirty="0"/>
              <a:t> 만들어진 모델을 잘 활용하는 것도 중요하다는</a:t>
            </a:r>
            <a:r>
              <a:rPr lang="en-US" altLang="ko-KR" dirty="0"/>
              <a:t>,</a:t>
            </a:r>
            <a:r>
              <a:rPr lang="ko-KR" altLang="en-US" dirty="0"/>
              <a:t> 여러분은 어떻게 생각하시지요</a:t>
            </a:r>
            <a:r>
              <a:rPr lang="en-US" altLang="ko-KR" dirty="0"/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Magenta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웹 페이지에 접속해서 데모들을 한 번씩 체험해보자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https://tfhub.dev: </a:t>
            </a:r>
            <a:r>
              <a:rPr lang="ko-KR" altLang="en-US" dirty="0" err="1"/>
              <a:t>머신러닝</a:t>
            </a:r>
            <a:r>
              <a:rPr lang="ko-KR" altLang="en-US" dirty="0"/>
              <a:t> 모듈 라이브러리</a:t>
            </a:r>
            <a:endParaRPr lang="en-US" altLang="ko-KR" dirty="0"/>
          </a:p>
          <a:p>
            <a:pPr defTabSz="495376">
              <a:defRPr/>
            </a:pPr>
            <a:r>
              <a:rPr lang="en-US" altLang="ko-KR" dirty="0" err="1"/>
              <a:t>tensornets</a:t>
            </a:r>
            <a:r>
              <a:rPr lang="en-US" altLang="ko-KR" dirty="0"/>
              <a:t>: </a:t>
            </a:r>
            <a:r>
              <a:rPr lang="ko-KR" altLang="en-US" dirty="0"/>
              <a:t>미리 학습된 모델을 제공하는 프로젝트</a:t>
            </a:r>
            <a:endParaRPr lang="en-US" altLang="ko-KR" dirty="0"/>
          </a:p>
          <a:p>
            <a:pPr defTabSz="495376">
              <a:defRPr/>
            </a:pPr>
            <a:r>
              <a:rPr lang="en-US" altLang="ko-KR" dirty="0"/>
              <a:t>pysc2: </a:t>
            </a:r>
            <a:r>
              <a:rPr lang="ko-KR" altLang="en-US" dirty="0"/>
              <a:t>스타크래프트 </a:t>
            </a:r>
            <a:r>
              <a:rPr lang="en-US" altLang="ko-KR" dirty="0"/>
              <a:t>2 </a:t>
            </a:r>
            <a:r>
              <a:rPr lang="ko-KR" altLang="en-US" dirty="0"/>
              <a:t>를 머신 러닝 할 수 있는 환경을 제공하는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245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있었습니다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	</a:t>
            </a: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있고</a:t>
            </a:r>
            <a:r>
              <a:rPr lang="en-US" altLang="ko-KR" dirty="0"/>
              <a:t>,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2.7</a:t>
            </a:r>
            <a:r>
              <a:rPr lang="ko-KR" altLang="en-US" dirty="0"/>
              <a:t>을 떠나도 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	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예정입니다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있습니다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학습은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545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99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0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r>
              <a:rPr lang="ko-KR" altLang="en-US" dirty="0"/>
              <a:t>에 대해서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라이브러리를 이용한 웹 브라우저에서 실행가능한 데모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 사용하는 방법 소개</a:t>
            </a:r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모델을 이용한 데모 코드 소개</a:t>
            </a: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질문과 답변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7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/>
              <a:t>모차르트의 어린 시절 일화를 하나 소개합니다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1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1770</a:t>
            </a:r>
            <a:r>
              <a:rPr lang="ko-KR" altLang="en-US" dirty="0"/>
              <a:t>년까지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성당에서만 들을 수 있었던 그레고리오 </a:t>
            </a:r>
            <a:r>
              <a:rPr lang="ko-KR" altLang="en-US" dirty="0" err="1"/>
              <a:t>알레그리</a:t>
            </a:r>
            <a:r>
              <a:rPr lang="en-US" altLang="ko-KR" dirty="0"/>
              <a:t>(Gregorio Allegri)</a:t>
            </a:r>
            <a:r>
              <a:rPr lang="ko-KR" altLang="en-US" dirty="0"/>
              <a:t>의 </a:t>
            </a:r>
            <a:r>
              <a:rPr lang="ko-KR" altLang="en-US" dirty="0" err="1"/>
              <a:t>미제레레</a:t>
            </a:r>
            <a:r>
              <a:rPr lang="en-US" altLang="ko-KR" dirty="0"/>
              <a:t>(Miserere Mei, Deus)</a:t>
            </a:r>
            <a:r>
              <a:rPr lang="ko-KR" altLang="en-US" dirty="0"/>
              <a:t>라는 곡이 있는데</a:t>
            </a:r>
            <a:r>
              <a:rPr lang="en-US" altLang="ko-KR" dirty="0"/>
              <a:t>, </a:t>
            </a:r>
            <a:r>
              <a:rPr lang="ko-KR" altLang="en-US" dirty="0"/>
              <a:t>어린 모차르트는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 성가대가 노래하는 </a:t>
            </a:r>
            <a:r>
              <a:rPr lang="ko-KR" altLang="en-US" dirty="0" err="1"/>
              <a:t>미제레레를</a:t>
            </a:r>
            <a:r>
              <a:rPr lang="ko-KR" altLang="en-US" dirty="0"/>
              <a:t> </a:t>
            </a:r>
            <a:r>
              <a:rPr lang="ko-KR" altLang="en-US" dirty="0" err="1"/>
              <a:t>듣고나와서</a:t>
            </a:r>
            <a:r>
              <a:rPr lang="ko-KR" altLang="en-US" dirty="0"/>
              <a:t> 그대로 악보로 옮긴 일이 있음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28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부산에서 </a:t>
            </a:r>
            <a:r>
              <a:rPr lang="en-US" altLang="ko-KR" dirty="0"/>
              <a:t>5</a:t>
            </a:r>
            <a:r>
              <a:rPr lang="ko-KR" altLang="en-US" dirty="0"/>
              <a:t>년 간 </a:t>
            </a:r>
            <a:r>
              <a:rPr lang="en-US" altLang="ko-KR" dirty="0"/>
              <a:t>‘</a:t>
            </a:r>
            <a:r>
              <a:rPr lang="ko-KR" altLang="en-US" dirty="0" err="1"/>
              <a:t>소스코드리딩</a:t>
            </a:r>
            <a:r>
              <a:rPr lang="en-US" altLang="ko-KR" dirty="0"/>
              <a:t>’</a:t>
            </a:r>
            <a:r>
              <a:rPr lang="ko-KR" altLang="en-US" dirty="0"/>
              <a:t> 모임을 은은하게 지속</a:t>
            </a:r>
            <a:r>
              <a:rPr lang="en-US" altLang="ko-KR" dirty="0"/>
              <a:t> </a:t>
            </a:r>
            <a:r>
              <a:rPr lang="ko-KR" altLang="en-US" dirty="0"/>
              <a:t>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작년 모임에서 머신 러닝과 관련된 내용을 조금 진행하였으나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번 생각해봐도 </a:t>
            </a:r>
            <a:r>
              <a:rPr lang="en-US" altLang="ko-KR" dirty="0"/>
              <a:t>'</a:t>
            </a:r>
            <a:r>
              <a:rPr lang="ko-KR" altLang="en-US" dirty="0"/>
              <a:t>모델</a:t>
            </a:r>
            <a:r>
              <a:rPr lang="en-US" altLang="ko-KR" dirty="0"/>
              <a:t>'</a:t>
            </a:r>
            <a:r>
              <a:rPr lang="ko-KR" altLang="en-US" dirty="0"/>
              <a:t>을 만들어낼 만큼의 실력과 데이터가 없는 현실을 깨닫게 되었으며</a:t>
            </a:r>
            <a:r>
              <a:rPr lang="en-US" altLang="ko-KR" dirty="0"/>
              <a:t>,</a:t>
            </a:r>
            <a:r>
              <a:rPr lang="ko-KR" altLang="en-US" dirty="0"/>
              <a:t> 무엇보다 </a:t>
            </a:r>
            <a:r>
              <a:rPr lang="en-US" altLang="ko-KR" dirty="0"/>
              <a:t>MNIST</a:t>
            </a:r>
            <a:r>
              <a:rPr lang="ko-KR" altLang="en-US" dirty="0"/>
              <a:t> 예제는 그만하고 싶었습니다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4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PyCon Korea 2019"/>
          <p:cNvSpPr txBox="1"/>
          <p:nvPr/>
        </p:nvSpPr>
        <p:spPr>
          <a:xfrm>
            <a:off x="2159000" y="3268265"/>
            <a:ext cx="20066000" cy="180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9400">
                <a:solidFill>
                  <a:srgbClr val="F95858"/>
                </a:solidFill>
              </a:defRPr>
            </a:lvl1pPr>
          </a:lstStyle>
          <a:p>
            <a:r>
              <a:t>PyCon Korea 2019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667000" y="5143500"/>
            <a:ext cx="19050000" cy="1750219"/>
          </a:xfrm>
          <a:prstGeom prst="rect">
            <a:avLst/>
          </a:prstGeom>
        </p:spPr>
        <p:txBody>
          <a:bodyPr anchor="b"/>
          <a:lstStyle>
            <a:lvl1pPr algn="ctr">
              <a:defRPr b="0">
                <a:solidFill>
                  <a:srgbClr val="088487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7090171"/>
            <a:ext cx="20066000" cy="315274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11052108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59000" y="3643312"/>
            <a:ext cx="12100294" cy="8840392"/>
          </a:xfrm>
          <a:prstGeom prst="rect">
            <a:avLst/>
          </a:prstGeom>
        </p:spPr>
        <p:txBody>
          <a:bodyPr anchor="t"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55961" y="1785937"/>
            <a:ext cx="20072078" cy="10144126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sz="quarter" idx="13"/>
          </p:nvPr>
        </p:nvSpPr>
        <p:spPr>
          <a:xfrm>
            <a:off x="8381603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4"/>
          </p:nvPr>
        </p:nvSpPr>
        <p:spPr>
          <a:xfrm>
            <a:off x="8131571" y="1250156"/>
            <a:ext cx="8251033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idx="15"/>
          </p:nvPr>
        </p:nvSpPr>
        <p:spPr>
          <a:xfrm>
            <a:off x="-4250532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"/>
          <p:cNvSpPr>
            <a:spLocks noGrp="1"/>
          </p:cNvSpPr>
          <p:nvPr>
            <p:ph type="pic" idx="16"/>
          </p:nvPr>
        </p:nvSpPr>
        <p:spPr>
          <a:xfrm>
            <a:off x="11775281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mage"/>
          <p:cNvSpPr>
            <a:spLocks noGrp="1"/>
          </p:cNvSpPr>
          <p:nvPr>
            <p:ph type="pic" idx="13"/>
          </p:nvPr>
        </p:nvSpPr>
        <p:spPr>
          <a:xfrm>
            <a:off x="-1811338" y="-2305871"/>
            <a:ext cx="28006676" cy="186857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79400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7312" y="12984596"/>
            <a:ext cx="466268" cy="47767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0" y="3643312"/>
            <a:ext cx="20066000" cy="8840392"/>
          </a:xfrm>
        </p:spPr>
        <p:txBody>
          <a:bodyPr anchor="t"/>
          <a:lstStyle>
            <a:lvl1pPr marL="611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en-US" sz="4400" b="0" i="0" u="none" strike="noStrike" cap="none" spc="0" baseline="0" dirty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2BEF-2CD0-4006-9C86-6902CFF1B7B8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098670" y="12984596"/>
            <a:ext cx="496930" cy="482823"/>
          </a:xfrm>
        </p:spPr>
        <p:txBody>
          <a:bodyPr/>
          <a:lstStyle/>
          <a:p>
            <a:fld id="{D4C522D2-75D9-4216-9FAB-7FB19F7D0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9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59000" y="3643312"/>
            <a:ext cx="20066000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84596"/>
            <a:ext cx="466269" cy="47767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solidFill>
                  <a:srgbClr val="0884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2159000" y="642937"/>
            <a:ext cx="20066000" cy="23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Title Text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1pPr>
      <a:lvl2pPr marL="1055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2pPr>
      <a:lvl3pPr marL="1500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3pPr>
      <a:lvl4pPr marL="1944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4pPr>
      <a:lvl5pPr marL="2389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5pPr>
      <a:lvl6pPr marL="2833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6pPr>
      <a:lvl7pPr marL="3278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7pPr>
      <a:lvl8pPr marL="3722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8pPr>
      <a:lvl9pPr marL="4167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necraft-italia.it/forum/t-progetto-%E2%80%A2-i-migliori-plugins-da-inserire-in-un-server-v2-wip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ulbapedia.bulbagarden.net/wiki/Oak" TargetMode="External"/><Relationship Id="rId11" Type="http://schemas.openxmlformats.org/officeDocument/2006/relationships/image" Target="../media/image18.jpeg"/><Relationship Id="rId5" Type="http://schemas.openxmlformats.org/officeDocument/2006/relationships/image" Target="../media/image15.png"/><Relationship Id="rId10" Type="http://schemas.openxmlformats.org/officeDocument/2006/relationships/hyperlink" Target="https://it.wikipedia.org/wiki/Suite_per_violoncello_solo_di_Johann_Sebastian_Bach" TargetMode="External"/><Relationship Id="rId4" Type="http://schemas.openxmlformats.org/officeDocument/2006/relationships/hyperlink" Target="http://biografia24.pl/jan-sebastian-bach/" TargetMode="External"/><Relationship Id="rId9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microsoft.com/office/2007/relationships/hdphoto" Target="../media/hdphoto1.wdp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image" Target="../media/image47.jpeg"/><Relationship Id="rId14" Type="http://schemas.openxmlformats.org/officeDocument/2006/relationships/hyperlink" Target="https://pixabay.com/ko/%EC%8A%A4%ED%94%BC%EC%BB%A4-%EC%82%AC%EC%9A%B4%EB%93%9C-%EC%95%84%EC%9D%B4%EC%BD%98-%EC%83%81%EC%A7%95-%EB%8B%A8%EC%B6%94-%EC%9D%8C%EC%95%85-%EB%A9%80%ED%8B%B0%EB%AF%B8%EB%94%94%EC%96%B4-1521314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hyperlink" Target="http://hslifestory.tistory.com/485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"/>
          <p:cNvSpPr txBox="1">
            <a:spLocks noGrp="1"/>
          </p:cNvSpPr>
          <p:nvPr>
            <p:ph type="ctrTitle"/>
          </p:nvPr>
        </p:nvSpPr>
        <p:spPr>
          <a:xfrm>
            <a:off x="2667000" y="5143500"/>
            <a:ext cx="19050000" cy="3157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꼬마 모차르트가 되어보자</a:t>
            </a:r>
            <a:br>
              <a:rPr lang="en-US" altLang="ko-KR" dirty="0"/>
            </a:br>
            <a:r>
              <a:rPr lang="en-US" altLang="ko-KR" sz="6400" dirty="0"/>
              <a:t>(Feat. Magenta)</a:t>
            </a:r>
            <a:endParaRPr sz="6400" dirty="0"/>
          </a:p>
        </p:txBody>
      </p:sp>
      <p:sp>
        <p:nvSpPr>
          <p:cNvPr id="118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2159000" y="8641977"/>
            <a:ext cx="20066000" cy="16009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8000" dirty="0"/>
              <a:t>김준우</a:t>
            </a:r>
            <a:r>
              <a:rPr lang="en-US" altLang="ko-KR" sz="8000" dirty="0"/>
              <a:t> / </a:t>
            </a:r>
            <a:r>
              <a:rPr lang="ko-KR" altLang="en-US" sz="8000" dirty="0" err="1"/>
              <a:t>한상곤</a:t>
            </a:r>
            <a:endParaRPr sz="8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an robot write a symphonyì ëí ì´ë¯¸ì§ ê²ìê²°ê³¼">
            <a:extLst>
              <a:ext uri="{FF2B5EF4-FFF2-40B4-BE49-F238E27FC236}">
                <a16:creationId xmlns:a16="http://schemas.microsoft.com/office/drawing/2014/main" id="{6BDF380B-16CE-47BD-8FFE-5C43F1373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" b="10129"/>
          <a:stretch/>
        </p:blipFill>
        <p:spPr bwMode="auto">
          <a:xfrm>
            <a:off x="3035030" y="1197399"/>
            <a:ext cx="9156970" cy="1132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51E4C-D5CF-4989-9855-652D59D7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0" y="3000375"/>
            <a:ext cx="10710862" cy="9272595"/>
          </a:xfrm>
        </p:spPr>
        <p:txBody>
          <a:bodyPr>
            <a:normAutofit/>
          </a:bodyPr>
          <a:lstStyle/>
          <a:p>
            <a:r>
              <a:rPr lang="ko-KR" altLang="en-US" dirty="0"/>
              <a:t>실용성은 없지만 재미있는 프로젝트가 없을까</a:t>
            </a:r>
            <a:r>
              <a:rPr lang="en-US" altLang="ko-KR" dirty="0"/>
              <a:t>?</a:t>
            </a:r>
            <a:r>
              <a:rPr lang="ko-KR" altLang="en-US" dirty="0"/>
              <a:t> 예를 들어</a:t>
            </a:r>
            <a:r>
              <a:rPr lang="en-US" altLang="ko-KR" dirty="0"/>
              <a:t>,</a:t>
            </a:r>
            <a:r>
              <a:rPr lang="ko-KR" altLang="en-US" dirty="0"/>
              <a:t> 음악이나 미술과 관련된 프로젝트는 없을까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256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57819D-291E-4DF0-8ACB-DB86820D7C54}"/>
              </a:ext>
            </a:extLst>
          </p:cNvPr>
          <p:cNvGrpSpPr/>
          <p:nvPr/>
        </p:nvGrpSpPr>
        <p:grpSpPr>
          <a:xfrm>
            <a:off x="99827" y="3501957"/>
            <a:ext cx="12092173" cy="6555430"/>
            <a:chOff x="8371061" y="3895117"/>
            <a:chExt cx="10435748" cy="5657446"/>
          </a:xfrm>
        </p:grpSpPr>
        <p:pic>
          <p:nvPicPr>
            <p:cNvPr id="2052" name="Picture 4" descr="magenta tensorflowì ëí ì´ë¯¸ì§ ê²ìê²°ê³¼">
              <a:extLst>
                <a:ext uri="{FF2B5EF4-FFF2-40B4-BE49-F238E27FC236}">
                  <a16:creationId xmlns:a16="http://schemas.microsoft.com/office/drawing/2014/main" id="{CA6A80CC-2202-4186-8E06-73CAA7A6A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5" r="7873" b="16579"/>
            <a:stretch/>
          </p:blipFill>
          <p:spPr bwMode="auto">
            <a:xfrm>
              <a:off x="13756131" y="3895117"/>
              <a:ext cx="5050678" cy="565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ê´ë ¨ ì´ë¯¸ì§">
              <a:extLst>
                <a:ext uri="{FF2B5EF4-FFF2-40B4-BE49-F238E27FC236}">
                  <a16:creationId xmlns:a16="http://schemas.microsoft.com/office/drawing/2014/main" id="{57D0001D-7702-42FC-BCEA-8661CE655F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061" y="4009822"/>
              <a:ext cx="5385070" cy="5385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D9D294-654D-46FF-B24C-F8268FAC5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0" y="3000375"/>
            <a:ext cx="10710862" cy="9272595"/>
          </a:xfrm>
        </p:spPr>
        <p:txBody>
          <a:bodyPr>
            <a:normAutofit/>
          </a:bodyPr>
          <a:lstStyle/>
          <a:p>
            <a:r>
              <a:rPr lang="en-US" altLang="ko-KR" dirty="0"/>
              <a:t>TensorFlow</a:t>
            </a:r>
            <a:r>
              <a:rPr lang="ko-KR" altLang="en-US" dirty="0"/>
              <a:t>의 </a:t>
            </a:r>
            <a:r>
              <a:rPr lang="en-US" altLang="ko-KR" dirty="0"/>
              <a:t>Magenta</a:t>
            </a:r>
            <a:r>
              <a:rPr lang="ko-KR" altLang="en-US" dirty="0"/>
              <a:t> 프로젝트에서 </a:t>
            </a:r>
            <a:r>
              <a:rPr lang="en-US" altLang="ko-KR" dirty="0"/>
              <a:t>Python</a:t>
            </a:r>
            <a:r>
              <a:rPr lang="ko-KR" altLang="en-US" dirty="0"/>
              <a:t>을 지원해서 올해</a:t>
            </a:r>
            <a:r>
              <a:rPr lang="en-US" altLang="ko-KR" dirty="0"/>
              <a:t>(2019)</a:t>
            </a:r>
            <a:r>
              <a:rPr lang="ko-KR" altLang="en-US" dirty="0"/>
              <a:t> 모임의 주제로 정했고</a:t>
            </a:r>
            <a:r>
              <a:rPr lang="en-US" altLang="ko-KR" dirty="0"/>
              <a:t>,</a:t>
            </a:r>
            <a:r>
              <a:rPr lang="ko-KR" altLang="en-US" dirty="0"/>
              <a:t> 많은 사람들에게 </a:t>
            </a:r>
            <a:r>
              <a:rPr lang="en-US" altLang="ko-KR" dirty="0"/>
              <a:t>Magenta </a:t>
            </a:r>
            <a:r>
              <a:rPr lang="ko-KR" altLang="en-US" dirty="0"/>
              <a:t>프로젝트에 대해 알리고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예제는 이제 그만해도 되겠다 싶어서 발표 지원</a:t>
            </a:r>
          </a:p>
        </p:txBody>
      </p:sp>
    </p:spTree>
    <p:extLst>
      <p:ext uri="{BB962C8B-B14F-4D97-AF65-F5344CB8AC3E}">
        <p14:creationId xmlns:p14="http://schemas.microsoft.com/office/powerpoint/2010/main" val="315013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0" y="3643312"/>
            <a:ext cx="15052040" cy="8840392"/>
          </a:xfrm>
        </p:spPr>
        <p:txBody>
          <a:bodyPr/>
          <a:lstStyle/>
          <a:p>
            <a:r>
              <a:rPr lang="ko-KR" altLang="en-US" dirty="0"/>
              <a:t>구글에서 </a:t>
            </a:r>
            <a:r>
              <a:rPr lang="en-US" altLang="ko-KR" dirty="0"/>
              <a:t>2015</a:t>
            </a:r>
            <a:r>
              <a:rPr lang="ko-KR" altLang="en-US" dirty="0"/>
              <a:t>년에 오픈 소스로 공개한 머신 러닝 라이브러리이며</a:t>
            </a:r>
            <a:r>
              <a:rPr lang="en-US" altLang="ko-KR" dirty="0"/>
              <a:t>,</a:t>
            </a:r>
            <a:r>
              <a:rPr lang="ko-KR" altLang="en-US" dirty="0"/>
              <a:t> 데이터 플로우 기반</a:t>
            </a:r>
            <a:endParaRPr lang="en-US" altLang="ko-KR" dirty="0"/>
          </a:p>
          <a:p>
            <a:r>
              <a:rPr lang="ko-KR" altLang="en-US" dirty="0"/>
              <a:t>쉽게 모델을 만들 수 있으며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데이터만 있으면</a:t>
            </a:r>
            <a:r>
              <a:rPr lang="en-US" altLang="ko-KR" dirty="0"/>
              <a:t>)</a:t>
            </a:r>
            <a:r>
              <a:rPr lang="ko-KR" altLang="en-US" dirty="0"/>
              <a:t> 플랫폼에 관계없이 모델을 학습 및 배포 가능</a:t>
            </a:r>
            <a:endParaRPr lang="en-US" altLang="ko-KR" dirty="0"/>
          </a:p>
          <a:p>
            <a:r>
              <a:rPr lang="en-US" altLang="ko-KR" dirty="0"/>
              <a:t>TF(&gt;= 2.x)</a:t>
            </a:r>
            <a:r>
              <a:rPr lang="ko-KR" altLang="en-US" dirty="0"/>
              <a:t>의 경우 </a:t>
            </a:r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사용해서 모델을 작성하고 관리할 수 있도록 </a:t>
            </a:r>
            <a:r>
              <a:rPr lang="en-US" altLang="ko-KR" dirty="0"/>
              <a:t>API</a:t>
            </a:r>
            <a:r>
              <a:rPr lang="ko-KR" altLang="en-US" dirty="0"/>
              <a:t>를 제공해서 좀 더 쉽게 접근할 수 있도록 발전 중</a:t>
            </a:r>
            <a:endParaRPr lang="en-US" altLang="ko-KR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00ACDE0D-210F-43AE-AFAD-8D8BCEE77E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871" y="1762988"/>
            <a:ext cx="5731888" cy="101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30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F657829-3D93-48B2-88BF-8C8DD1845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5" t="7443" r="16684" b="22521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40B62-7FAD-4ED3-91EA-E832E300F955}"/>
              </a:ext>
            </a:extLst>
          </p:cNvPr>
          <p:cNvSpPr txBox="1"/>
          <p:nvPr/>
        </p:nvSpPr>
        <p:spPr>
          <a:xfrm>
            <a:off x="17197925" y="12910839"/>
            <a:ext cx="7088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tx1"/>
                </a:solidFill>
              </a:rPr>
              <a:t>https://magenta.tensorflow.org</a:t>
            </a:r>
            <a:endParaRPr lang="ko-KR" altLang="en-US" sz="4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091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 Music and Art Using Machine Learning</a:t>
            </a:r>
          </a:p>
          <a:p>
            <a:r>
              <a:rPr lang="ko-KR" altLang="en-US" dirty="0"/>
              <a:t>머신 러닝을 이용하여 예술 작품을 만들 수 있는 도구를 제공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를 이용한 오픈 소스 인프라로 아티스트와 개발자</a:t>
            </a:r>
            <a:r>
              <a:rPr lang="en-US" altLang="ko-KR" dirty="0"/>
              <a:t>, </a:t>
            </a:r>
            <a:r>
              <a:rPr lang="ko-KR" altLang="en-US" dirty="0"/>
              <a:t>머신 러닝 연구자들이 공존 및 협업할 수 있는 커뮤니티를 생성하는 것이 목표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781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넥타이, 사람, 의류이(가) 표시된 사진&#10;&#10;자동 생성된 설명">
            <a:extLst>
              <a:ext uri="{FF2B5EF4-FFF2-40B4-BE49-F238E27FC236}">
                <a16:creationId xmlns:a16="http://schemas.microsoft.com/office/drawing/2014/main" id="{DD123105-E9FA-453E-8D88-5BA6AE3D2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15836" y="845094"/>
            <a:ext cx="3552327" cy="3843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945964-707F-4E61-B88A-0BC0FE587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42953" y="7351335"/>
            <a:ext cx="2507659" cy="5345480"/>
          </a:xfrm>
          <a:prstGeom prst="rect">
            <a:avLst/>
          </a:prstGeom>
        </p:spPr>
      </p:pic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5A7B34B8-5172-49C7-ACFA-EDBAC42BBE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4734164" y="7351335"/>
            <a:ext cx="3159938" cy="4872576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15BE4CF-7C56-46F8-B2C2-A3CA5237A94F}"/>
              </a:ext>
            </a:extLst>
          </p:cNvPr>
          <p:cNvCxnSpPr>
            <a:cxnSpLocks/>
          </p:cNvCxnSpPr>
          <p:nvPr/>
        </p:nvCxnSpPr>
        <p:spPr>
          <a:xfrm flipH="1">
            <a:off x="8550612" y="4977786"/>
            <a:ext cx="1867710" cy="2570872"/>
          </a:xfrm>
          <a:prstGeom prst="straightConnector1">
            <a:avLst/>
          </a:prstGeom>
          <a:noFill/>
          <a:ln w="762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48C1DB5-EC5C-4235-949D-4F93065D183B}"/>
              </a:ext>
            </a:extLst>
          </p:cNvPr>
          <p:cNvCxnSpPr>
            <a:cxnSpLocks/>
          </p:cNvCxnSpPr>
          <p:nvPr/>
        </p:nvCxnSpPr>
        <p:spPr>
          <a:xfrm>
            <a:off x="10081474" y="9529857"/>
            <a:ext cx="4221050" cy="0"/>
          </a:xfrm>
          <a:prstGeom prst="straightConnector1">
            <a:avLst/>
          </a:prstGeom>
          <a:noFill/>
          <a:ln w="762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3719ED8-B943-4CD1-829A-C120E4B800E2}"/>
              </a:ext>
            </a:extLst>
          </p:cNvPr>
          <p:cNvCxnSpPr>
            <a:cxnSpLocks/>
          </p:cNvCxnSpPr>
          <p:nvPr/>
        </p:nvCxnSpPr>
        <p:spPr>
          <a:xfrm>
            <a:off x="14026531" y="5010788"/>
            <a:ext cx="1865224" cy="2557325"/>
          </a:xfrm>
          <a:prstGeom prst="straightConnector1">
            <a:avLst/>
          </a:prstGeom>
          <a:noFill/>
          <a:ln w="76200" cap="flat">
            <a:solidFill>
              <a:schemeClr val="tx2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AC5C6F47-AA3C-4587-BBF5-AB0F1014AC3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r="2845" b="56692"/>
          <a:stretch/>
        </p:blipFill>
        <p:spPr>
          <a:xfrm>
            <a:off x="5901713" y="3999121"/>
            <a:ext cx="3552327" cy="2165439"/>
          </a:xfrm>
          <a:prstGeom prst="rect">
            <a:avLst/>
          </a:prstGeom>
        </p:spPr>
      </p:pic>
      <p:pic>
        <p:nvPicPr>
          <p:cNvPr id="5124" name="Picture 4" descr="ìê³¡ ê¸°ê³ì ëí ì´ë¯¸ì§ ê²ìê²°ê³¼">
            <a:extLst>
              <a:ext uri="{FF2B5EF4-FFF2-40B4-BE49-F238E27FC236}">
                <a16:creationId xmlns:a16="http://schemas.microsoft.com/office/drawing/2014/main" id="{EB4BA117-550C-46B6-98B6-031948D92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1545" y="2467893"/>
            <a:ext cx="3843634" cy="38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95C7D51-9C15-409C-9999-6355195F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762" y="9787623"/>
            <a:ext cx="4696582" cy="284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27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4AE728C-E63E-4E51-A9A6-1F0318774F25}"/>
              </a:ext>
            </a:extLst>
          </p:cNvPr>
          <p:cNvSpPr/>
          <p:nvPr/>
        </p:nvSpPr>
        <p:spPr>
          <a:xfrm>
            <a:off x="7063013" y="2216838"/>
            <a:ext cx="10257970" cy="1025797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pic>
        <p:nvPicPr>
          <p:cNvPr id="3082" name="Picture 10" descr="bach scoreì ëí ì´ë¯¸ì§ ê²ìê²°ê³¼">
            <a:extLst>
              <a:ext uri="{FF2B5EF4-FFF2-40B4-BE49-F238E27FC236}">
                <a16:creationId xmlns:a16="http://schemas.microsoft.com/office/drawing/2014/main" id="{AFB6BCD0-6EB7-4F8A-BF80-4B59A24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94" y="1704483"/>
            <a:ext cx="4400730" cy="35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magenta.tensorflow.org/assets/coconet/doodle_screenshot.png">
            <a:extLst>
              <a:ext uri="{FF2B5EF4-FFF2-40B4-BE49-F238E27FC236}">
                <a16:creationId xmlns:a16="http://schemas.microsoft.com/office/drawing/2014/main" id="{22BF7299-52E5-4684-8766-5DF328780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3413" r="2559" b="1968"/>
          <a:stretch/>
        </p:blipFill>
        <p:spPr bwMode="auto">
          <a:xfrm>
            <a:off x="14696070" y="8828365"/>
            <a:ext cx="6809362" cy="383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magenta.tensorflow.org/assets/coconet/coconet-multitask.png">
            <a:extLst>
              <a:ext uri="{FF2B5EF4-FFF2-40B4-BE49-F238E27FC236}">
                <a16:creationId xmlns:a16="http://schemas.microsoft.com/office/drawing/2014/main" id="{1690B0F3-3E9A-4E86-B09F-E0509B2D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7" y="8828365"/>
            <a:ext cx="8640058" cy="34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2831DF-1A5D-43B8-936F-8CC6A956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6070" y="616569"/>
            <a:ext cx="5181688" cy="4621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E896-20CF-4620-AE58-2CC8D67F3818}"/>
              </a:ext>
            </a:extLst>
          </p:cNvPr>
          <p:cNvSpPr txBox="1"/>
          <p:nvPr/>
        </p:nvSpPr>
        <p:spPr>
          <a:xfrm>
            <a:off x="5440775" y="6468519"/>
            <a:ext cx="335829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생성 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1911F-B3D2-4021-8A22-DFCB6C3A871A}"/>
              </a:ext>
            </a:extLst>
          </p:cNvPr>
          <p:cNvSpPr txBox="1"/>
          <p:nvPr/>
        </p:nvSpPr>
        <p:spPr>
          <a:xfrm>
            <a:off x="10718035" y="11910231"/>
            <a:ext cx="2834109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학습 후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도구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F86CF-3382-4DF3-BFC0-708D000122B0}"/>
              </a:ext>
            </a:extLst>
          </p:cNvPr>
          <p:cNvSpPr txBox="1"/>
          <p:nvPr/>
        </p:nvSpPr>
        <p:spPr>
          <a:xfrm>
            <a:off x="15698744" y="6468519"/>
            <a:ext cx="3244477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도구를 이용한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새로운 창작 활동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33D3-EDEA-4797-8206-8713D524B1ED}"/>
              </a:ext>
            </a:extLst>
          </p:cNvPr>
          <p:cNvSpPr txBox="1"/>
          <p:nvPr/>
        </p:nvSpPr>
        <p:spPr>
          <a:xfrm>
            <a:off x="10831849" y="1798044"/>
            <a:ext cx="2720295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활동으로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 생성</a:t>
            </a:r>
          </a:p>
        </p:txBody>
      </p:sp>
    </p:spTree>
    <p:extLst>
      <p:ext uri="{BB962C8B-B14F-4D97-AF65-F5344CB8AC3E}">
        <p14:creationId xmlns:p14="http://schemas.microsoft.com/office/powerpoint/2010/main" val="329164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Getting Started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99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ECC675-5FE6-4391-BCF4-3CEADE2CB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8" t="20861" r="30249" b="5844"/>
          <a:stretch/>
        </p:blipFill>
        <p:spPr>
          <a:xfrm>
            <a:off x="5675118" y="425753"/>
            <a:ext cx="13033764" cy="128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104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D0A004-4AB6-4C34-BAE6-E29CE7703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7" t="20723" r="30622" b="18932"/>
          <a:stretch/>
        </p:blipFill>
        <p:spPr>
          <a:xfrm>
            <a:off x="6337111" y="2037621"/>
            <a:ext cx="11709778" cy="96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714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0" y="3028938"/>
            <a:ext cx="20066000" cy="8840392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김준우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 C++ / </a:t>
            </a:r>
            <a:r>
              <a:rPr lang="en-US" altLang="ko-KR"/>
              <a:t>Java </a:t>
            </a:r>
            <a:r>
              <a:rPr lang="ko-KR" altLang="en-US"/>
              <a:t>안드로이드</a:t>
            </a:r>
            <a:r>
              <a:rPr lang="en-US" altLang="ko-KR"/>
              <a:t> </a:t>
            </a:r>
            <a:r>
              <a:rPr lang="ko-KR" altLang="en-US" dirty="0"/>
              <a:t>개발자</a:t>
            </a:r>
            <a:r>
              <a:rPr lang="en-US" altLang="ko-KR"/>
              <a:t>, </a:t>
            </a:r>
            <a:r>
              <a:rPr lang="ko-KR" altLang="en-US" dirty="0"/>
              <a:t>취미는 </a:t>
            </a:r>
            <a:r>
              <a:rPr lang="en-US" altLang="ko-KR" dirty="0"/>
              <a:t>Python</a:t>
            </a:r>
          </a:p>
          <a:p>
            <a:pPr marL="444500" lvl="1" indent="0">
              <a:buNone/>
            </a:pPr>
            <a:r>
              <a:rPr lang="en-US" altLang="ko-KR"/>
              <a:t>- </a:t>
            </a:r>
            <a:r>
              <a:rPr lang="ko-KR" altLang="en-US" dirty="0"/>
              <a:t>최근에는 머신 러닝으로 음악 하는 분야에 관심 있음</a:t>
            </a:r>
            <a:endParaRPr lang="en-US" altLang="ko-KR" dirty="0"/>
          </a:p>
          <a:p>
            <a:r>
              <a:rPr lang="ko-KR" altLang="en-US" dirty="0" err="1"/>
              <a:t>한상곤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Java</a:t>
            </a:r>
            <a:r>
              <a:rPr lang="ko-KR" altLang="en-US" dirty="0"/>
              <a:t>로 회사에 </a:t>
            </a:r>
            <a:r>
              <a:rPr lang="ko-KR" altLang="en-US"/>
              <a:t>필요한 </a:t>
            </a:r>
            <a:r>
              <a:rPr lang="en-US" altLang="ko-KR"/>
              <a:t>API</a:t>
            </a:r>
            <a:r>
              <a:rPr lang="ko-KR" altLang="en-US" dirty="0"/>
              <a:t> 등을 개발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/>
              <a:t>-</a:t>
            </a:r>
            <a:r>
              <a:rPr lang="ko-KR" altLang="en-US" dirty="0"/>
              <a:t> 개인적인 프로젝트 및 단기 아르바이트 관련 </a:t>
            </a:r>
            <a:r>
              <a:rPr lang="ko-KR" altLang="en-US"/>
              <a:t>업무는 </a:t>
            </a:r>
            <a:r>
              <a:rPr lang="en-US" altLang="ko-KR"/>
              <a:t>Python</a:t>
            </a:r>
            <a:r>
              <a:rPr lang="ko-KR" altLang="en-US"/>
              <a:t>으로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1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202E5-28D4-42C1-A39E-2FF6D6CCA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2" t="12182" r="30249" b="57"/>
          <a:stretch/>
        </p:blipFill>
        <p:spPr>
          <a:xfrm>
            <a:off x="7510818" y="1335939"/>
            <a:ext cx="9362364" cy="110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99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Demos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81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6FD7995-F30F-4F69-936C-104C0E55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33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E1B4FF-54D0-4272-B8C7-094A90E3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80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6337E6-D092-4EF1-982D-5F10E38C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, 실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6EDC66CC-0CDD-4DA6-80C1-16F9EE03E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138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ano_scribe2 (1)">
            <a:hlinkClick r:id="" action="ppaction://media"/>
            <a:extLst>
              <a:ext uri="{FF2B5EF4-FFF2-40B4-BE49-F238E27FC236}">
                <a16:creationId xmlns:a16="http://schemas.microsoft.com/office/drawing/2014/main" id="{5860F8C2-ED76-4192-A8CA-91DA0C8DF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BF313-2534-4FBD-8627-F4166EED32F0}"/>
              </a:ext>
            </a:extLst>
          </p:cNvPr>
          <p:cNvSpPr txBox="1"/>
          <p:nvPr/>
        </p:nvSpPr>
        <p:spPr>
          <a:xfrm>
            <a:off x="17569822" y="12910839"/>
            <a:ext cx="6716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bg1"/>
                </a:solidFill>
              </a:rPr>
              <a:t>https://piano-scribe.glitch.me</a:t>
            </a:r>
          </a:p>
        </p:txBody>
      </p:sp>
    </p:spTree>
    <p:extLst>
      <p:ext uri="{BB962C8B-B14F-4D97-AF65-F5344CB8AC3E}">
        <p14:creationId xmlns:p14="http://schemas.microsoft.com/office/powerpoint/2010/main" val="2460052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Python </a:t>
            </a:r>
            <a:r>
              <a:rPr lang="ko-KR" altLang="en-US" dirty="0"/>
              <a:t>개발을</a:t>
            </a:r>
            <a:r>
              <a:rPr lang="en-US" altLang="ko-KR" dirty="0"/>
              <a:t> </a:t>
            </a:r>
            <a:r>
              <a:rPr lang="ko-KR" altLang="en-US" dirty="0"/>
              <a:t>해보니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플랫폼에 자유롭다는 호기로운 말을 믿고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 </a:t>
            </a:r>
            <a:r>
              <a:rPr lang="ko-KR" altLang="en-US" dirty="0"/>
              <a:t>머신</a:t>
            </a:r>
            <a:r>
              <a:rPr lang="en-US" altLang="ko-KR" dirty="0"/>
              <a:t>(a.k.a. Windows) </a:t>
            </a:r>
            <a:r>
              <a:rPr lang="ko-KR" altLang="en-US" dirty="0"/>
              <a:t>에서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프로젝트를 시작하였으나 되는게 없다는 현실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r>
              <a:rPr lang="en-US" altLang="ko-KR" dirty="0"/>
              <a:t>(Ubuntu)</a:t>
            </a:r>
            <a:r>
              <a:rPr lang="ko-KR" altLang="en-US" dirty="0"/>
              <a:t>등을 설치하고 싶지만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없음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하필 </a:t>
            </a:r>
            <a:r>
              <a:rPr lang="en-US" altLang="ko-KR" dirty="0"/>
              <a:t>WSL</a:t>
            </a:r>
          </a:p>
        </p:txBody>
      </p:sp>
    </p:spTree>
    <p:extLst>
      <p:ext uri="{BB962C8B-B14F-4D97-AF65-F5344CB8AC3E}">
        <p14:creationId xmlns:p14="http://schemas.microsoft.com/office/powerpoint/2010/main" val="38989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4543AE-2177-449D-865C-A44E0ECA1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96" y="0"/>
            <a:ext cx="1603540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59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</a:t>
            </a:r>
            <a:br>
              <a:rPr lang="en-US" altLang="ko-KR" dirty="0"/>
            </a:br>
            <a:r>
              <a:rPr lang="en-US" altLang="ko-KR" sz="4200" dirty="0"/>
              <a:t>(</a:t>
            </a:r>
            <a:r>
              <a:rPr lang="ko-KR" altLang="en-US" sz="4200" dirty="0" err="1"/>
              <a:t>라고</a:t>
            </a:r>
            <a:r>
              <a:rPr lang="ko-KR" altLang="en-US" sz="4200" dirty="0"/>
              <a:t> 생각함 왜냐하면 쉽게 지울 수 있고 잘 안되면 </a:t>
            </a:r>
            <a:r>
              <a:rPr lang="en-US" altLang="ko-KR" sz="4200" dirty="0"/>
              <a:t>Steam</a:t>
            </a:r>
            <a:r>
              <a:rPr lang="ko-KR" altLang="en-US" sz="4200" dirty="0"/>
              <a:t>을 곧바로 실행 가능</a:t>
            </a:r>
            <a:r>
              <a:rPr lang="en-US" altLang="ko-KR" sz="4200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어느 정도는 요구를 만족 시킬 수 있음</a:t>
            </a:r>
            <a:br>
              <a:rPr lang="en-US" altLang="ko-KR" dirty="0"/>
            </a:br>
            <a:r>
              <a:rPr lang="en-US" altLang="ko-KR" sz="4200" dirty="0"/>
              <a:t>(</a:t>
            </a:r>
            <a:r>
              <a:rPr lang="ko-KR" altLang="en-US" sz="4200" dirty="0"/>
              <a:t>어느 정도가 어느 정도인지 각자의 생각</a:t>
            </a:r>
            <a:r>
              <a:rPr lang="en-US" altLang="ko-KR" sz="4200" dirty="0"/>
              <a:t>…)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곧</a:t>
            </a:r>
            <a:r>
              <a:rPr lang="en-US" altLang="ko-KR" dirty="0"/>
              <a:t>)</a:t>
            </a:r>
            <a:r>
              <a:rPr lang="ko-KR" altLang="en-US" dirty="0"/>
              <a:t> 성능이 </a:t>
            </a:r>
            <a:r>
              <a:rPr lang="en-US" altLang="ko-KR" dirty="0"/>
              <a:t>(</a:t>
            </a:r>
            <a:r>
              <a:rPr lang="ko-KR" altLang="en-US" dirty="0"/>
              <a:t>더</a:t>
            </a:r>
            <a:r>
              <a:rPr lang="en-US" altLang="ko-KR" dirty="0"/>
              <a:t>)</a:t>
            </a:r>
            <a:r>
              <a:rPr lang="ko-KR" altLang="en-US" dirty="0"/>
              <a:t>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것으로 예상</a:t>
            </a:r>
            <a:r>
              <a:rPr lang="en-US" altLang="ko-KR" dirty="0"/>
              <a:t>(</a:t>
            </a:r>
            <a:r>
              <a:rPr lang="ko-KR" altLang="en-US" dirty="0"/>
              <a:t>과연 그러할까</a:t>
            </a:r>
            <a:r>
              <a:rPr lang="en-US" altLang="ko-K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5306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오늘 소개할 것은</a:t>
            </a:r>
          </a:p>
        </p:txBody>
      </p:sp>
    </p:spTree>
    <p:extLst>
      <p:ext uri="{BB962C8B-B14F-4D97-AF65-F5344CB8AC3E}">
        <p14:creationId xmlns:p14="http://schemas.microsoft.com/office/powerpoint/2010/main" val="95794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4D5D1-C0C4-4AD7-9E05-06DDF2DE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08" y="2825280"/>
            <a:ext cx="11674383" cy="103522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DC6BA7-2F37-4358-A229-2718696E91AE}"/>
              </a:ext>
            </a:extLst>
          </p:cNvPr>
          <p:cNvSpPr/>
          <p:nvPr/>
        </p:nvSpPr>
        <p:spPr>
          <a:xfrm>
            <a:off x="7060392" y="7715216"/>
            <a:ext cx="6149770" cy="903491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41306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F51B43-3923-4688-89B4-8C1D6578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87" y="2864190"/>
            <a:ext cx="13794226" cy="10229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DC6BA7-2F37-4358-A229-2718696E91AE}"/>
              </a:ext>
            </a:extLst>
          </p:cNvPr>
          <p:cNvSpPr/>
          <p:nvPr/>
        </p:nvSpPr>
        <p:spPr>
          <a:xfrm>
            <a:off x="5353253" y="7959611"/>
            <a:ext cx="2915258" cy="4452884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8921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</a:t>
            </a:r>
            <a:endParaRPr lang="en-US" altLang="ko-KR" dirty="0"/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Python 3.6, </a:t>
            </a:r>
            <a:r>
              <a:rPr lang="ko-KR" altLang="en-US" dirty="0"/>
              <a:t>개발용 패키지 설치</a:t>
            </a:r>
            <a:endParaRPr lang="en-US" altLang="ko-KR" dirty="0"/>
          </a:p>
          <a:p>
            <a:pPr lvl="1"/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 </a:t>
            </a:r>
            <a:r>
              <a:rPr lang="en-US" altLang="ko-KR" dirty="0"/>
              <a:t>(</a:t>
            </a:r>
            <a:r>
              <a:rPr lang="ko-KR" altLang="en-US" dirty="0"/>
              <a:t>끝</a:t>
            </a:r>
            <a:r>
              <a:rPr lang="en-US" altLang="ko-KR" dirty="0"/>
              <a:t>. </a:t>
            </a:r>
            <a:r>
              <a:rPr lang="ko-KR" altLang="en-US" dirty="0"/>
              <a:t>참 쉽죠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잘 학습된 모델을 불러와서 사용하기 때문에 복잡하지 않음</a:t>
            </a:r>
            <a:endParaRPr lang="en-US" altLang="ko-KR" dirty="0"/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</a:t>
            </a:r>
          </a:p>
        </p:txBody>
      </p:sp>
    </p:spTree>
    <p:extLst>
      <p:ext uri="{BB962C8B-B14F-4D97-AF65-F5344CB8AC3E}">
        <p14:creationId xmlns:p14="http://schemas.microsoft.com/office/powerpoint/2010/main" val="4225483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마주친 문제와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Python 3(&gt;</a:t>
            </a:r>
            <a:r>
              <a:rPr lang="ko-KR" altLang="en-US" dirty="0"/>
              <a:t> </a:t>
            </a:r>
            <a:r>
              <a:rPr lang="en-US" altLang="ko-KR" dirty="0"/>
              <a:t>3.5) </a:t>
            </a:r>
            <a:r>
              <a:rPr lang="ko-KR" altLang="en-US" dirty="0"/>
              <a:t>버전을 사용하고 싶어서 빌드 해보니 당연히 </a:t>
            </a:r>
            <a:r>
              <a:rPr lang="ko-KR" altLang="en-US" dirty="0" err="1"/>
              <a:t>될리가</a:t>
            </a:r>
            <a:r>
              <a:rPr lang="ko-KR" altLang="en-US" dirty="0"/>
              <a:t> 없음</a:t>
            </a:r>
            <a:endParaRPr lang="en-US" altLang="ko-KR" dirty="0"/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/>
          </a:p>
          <a:p>
            <a:r>
              <a:rPr lang="ko-KR" altLang="en-US" dirty="0"/>
              <a:t>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하였음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 성공</a:t>
            </a:r>
          </a:p>
        </p:txBody>
      </p:sp>
    </p:spTree>
    <p:extLst>
      <p:ext uri="{BB962C8B-B14F-4D97-AF65-F5344CB8AC3E}">
        <p14:creationId xmlns:p14="http://schemas.microsoft.com/office/powerpoint/2010/main" val="1894537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Onsets and Frames </a:t>
            </a:r>
            <a:r>
              <a:rPr lang="ko-KR" altLang="en-US" dirty="0"/>
              <a:t>모델 데모</a:t>
            </a:r>
          </a:p>
        </p:txBody>
      </p:sp>
    </p:spTree>
    <p:extLst>
      <p:ext uri="{BB962C8B-B14F-4D97-AF65-F5344CB8AC3E}">
        <p14:creationId xmlns:p14="http://schemas.microsoft.com/office/powerpoint/2010/main" val="1553723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39851C-51FB-4E4A-B96D-9E04F5F73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6903"/>
            <a:ext cx="24384000" cy="508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2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7A1240-A5E3-44AC-ABBC-BD3BAF405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12"/>
            <a:ext cx="24384000" cy="135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3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1F886E3-C0A9-4BCF-9EE9-56186CFD2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07" y="0"/>
            <a:ext cx="1783778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8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52CBC2D-3469-4939-8A9B-9D4463BF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647"/>
            <a:ext cx="24384000" cy="109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4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5EA5A18-A9A6-4105-BBE3-57F9C03EE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95" y="0"/>
            <a:ext cx="2066081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ibe2">
            <a:hlinkClick r:id="" action="ppaction://media"/>
            <a:extLst>
              <a:ext uri="{FF2B5EF4-FFF2-40B4-BE49-F238E27FC236}">
                <a16:creationId xmlns:a16="http://schemas.microsoft.com/office/drawing/2014/main" id="{065345A4-8F59-42BC-8D81-4E7F27F2B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6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AD8BA44-3CE8-4ECF-9ADE-66D56D91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72" y="1673336"/>
            <a:ext cx="20822056" cy="103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4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0" dirty="0"/>
              <a:t>Onsets and Frames </a:t>
            </a:r>
            <a:r>
              <a:rPr lang="ko-KR" altLang="en-US" sz="8000" dirty="0"/>
              <a:t>데모</a:t>
            </a:r>
            <a:br>
              <a:rPr lang="en-US" altLang="ko-KR" sz="8000" dirty="0"/>
            </a:br>
            <a:r>
              <a:rPr lang="en-US" altLang="ko-KR" sz="5600" dirty="0"/>
              <a:t>(w/ Google </a:t>
            </a:r>
            <a:r>
              <a:rPr lang="en-US" altLang="ko-KR" sz="5600" dirty="0" err="1"/>
              <a:t>CodeLab</a:t>
            </a:r>
            <a:r>
              <a:rPr lang="en-US" altLang="ko-KR" sz="5600" dirty="0"/>
              <a:t>)</a:t>
            </a:r>
            <a:endParaRPr lang="ko-KR" altLang="en-US" sz="5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AA375-1B76-4B39-88F3-16727D602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1" t="8047" r="31294" b="608"/>
          <a:stretch/>
        </p:blipFill>
        <p:spPr>
          <a:xfrm>
            <a:off x="8427492" y="3104913"/>
            <a:ext cx="7529016" cy="95627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CC5539-D626-47B3-A163-C87626815E3E}"/>
              </a:ext>
            </a:extLst>
          </p:cNvPr>
          <p:cNvSpPr/>
          <p:nvPr/>
        </p:nvSpPr>
        <p:spPr>
          <a:xfrm>
            <a:off x="12192000" y="7886270"/>
            <a:ext cx="4111557" cy="4584590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000" b="0">
              <a:solidFill>
                <a:srgbClr val="FFFFFF"/>
              </a:solidFill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EBBD1-D1FA-4CF8-AF6E-5434C24ED52E}"/>
              </a:ext>
            </a:extLst>
          </p:cNvPr>
          <p:cNvSpPr/>
          <p:nvPr/>
        </p:nvSpPr>
        <p:spPr>
          <a:xfrm>
            <a:off x="4925390" y="12705625"/>
            <a:ext cx="191595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600" b="0" dirty="0"/>
              <a:t>https://colab.research.google.com/notebooks/magenta/onsets_frames_transcription/onsets_frames_transcription.ipynb</a:t>
            </a:r>
          </a:p>
        </p:txBody>
      </p:sp>
    </p:spTree>
    <p:extLst>
      <p:ext uri="{BB962C8B-B14F-4D97-AF65-F5344CB8AC3E}">
        <p14:creationId xmlns:p14="http://schemas.microsoft.com/office/powerpoint/2010/main" val="1735300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그래서 </a:t>
            </a:r>
            <a:r>
              <a:rPr lang="en-US" altLang="ko-KR" dirty="0"/>
              <a:t>Magenta</a:t>
            </a:r>
            <a:r>
              <a:rPr lang="ko-KR" altLang="en-US" dirty="0"/>
              <a:t>로 무엇을 만들었나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379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zure microsoft.comì ëí ì´ë¯¸ì§ ê²ìê²°ê³¼">
            <a:extLst>
              <a:ext uri="{FF2B5EF4-FFF2-40B4-BE49-F238E27FC236}">
                <a16:creationId xmlns:a16="http://schemas.microsoft.com/office/drawing/2014/main" id="{16B9A338-05EE-492B-B3C7-12A750D2F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7" b="32105"/>
          <a:stretch/>
        </p:blipFill>
        <p:spPr bwMode="auto">
          <a:xfrm>
            <a:off x="1378749" y="2523264"/>
            <a:ext cx="7937769" cy="25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buntuì ëí ì´ë¯¸ì§ ê²ìê²°ê³¼">
            <a:extLst>
              <a:ext uri="{FF2B5EF4-FFF2-40B4-BE49-F238E27FC236}">
                <a16:creationId xmlns:a16="http://schemas.microsoft.com/office/drawing/2014/main" id="{3AEF7B42-114C-4B07-90CF-B86B2383F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6" t="9078" r="10033" b="10283"/>
          <a:stretch/>
        </p:blipFill>
        <p:spPr bwMode="auto">
          <a:xfrm>
            <a:off x="2375275" y="5086663"/>
            <a:ext cx="3038147" cy="309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python3ì ëí ì´ë¯¸ì§ ê²ìê²°ê³¼">
            <a:extLst>
              <a:ext uri="{FF2B5EF4-FFF2-40B4-BE49-F238E27FC236}">
                <a16:creationId xmlns:a16="http://schemas.microsoft.com/office/drawing/2014/main" id="{9AF0936D-66AA-4323-B861-B14D61C6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22" y="5062624"/>
            <a:ext cx="3200257" cy="320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lask pythonì ëí ì´ë¯¸ì§ ê²ìê²°ê³¼">
            <a:extLst>
              <a:ext uri="{FF2B5EF4-FFF2-40B4-BE49-F238E27FC236}">
                <a16:creationId xmlns:a16="http://schemas.microsoft.com/office/drawing/2014/main" id="{C49EF85D-975F-46F8-B054-0AEB0904D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6" r="12128"/>
          <a:stretch/>
        </p:blipFill>
        <p:spPr bwMode="auto">
          <a:xfrm>
            <a:off x="5779365" y="8658132"/>
            <a:ext cx="2250689" cy="218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python magentaì ëí ì´ë¯¸ì§ ê²ìê²°ê³¼">
            <a:extLst>
              <a:ext uri="{FF2B5EF4-FFF2-40B4-BE49-F238E27FC236}">
                <a16:creationId xmlns:a16="http://schemas.microsoft.com/office/drawing/2014/main" id="{42BEB430-FF34-4B84-B275-5D0DBD555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" r="64526" b="2149"/>
          <a:stretch/>
        </p:blipFill>
        <p:spPr bwMode="auto">
          <a:xfrm>
            <a:off x="2403914" y="8199401"/>
            <a:ext cx="2788799" cy="299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androidì ëí ì´ë¯¸ì§ ê²ìê²°ê³¼">
            <a:extLst>
              <a:ext uri="{FF2B5EF4-FFF2-40B4-BE49-F238E27FC236}">
                <a16:creationId xmlns:a16="http://schemas.microsoft.com/office/drawing/2014/main" id="{D7523B36-7876-4635-BBA4-18C3CC7D0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t="12781" r="20307" b="11222"/>
          <a:stretch/>
        </p:blipFill>
        <p:spPr bwMode="auto">
          <a:xfrm>
            <a:off x="15588736" y="2652640"/>
            <a:ext cx="7258290" cy="341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42E5D2D-C0E3-4A2D-9D70-783F2C2C4DE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17507882" y="6383361"/>
            <a:ext cx="2788799" cy="468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EF28EF7-361B-41FA-97D7-4808F1D23DB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14483817" y="6366863"/>
            <a:ext cx="2788801" cy="468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69EB90A-3537-442F-8A1A-88E29F3D758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20536845" y="6383361"/>
            <a:ext cx="2788799" cy="468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5890A06-1BFB-4073-A477-65AA861D5E9F}"/>
              </a:ext>
            </a:extLst>
          </p:cNvPr>
          <p:cNvCxnSpPr/>
          <p:nvPr/>
        </p:nvCxnSpPr>
        <p:spPr>
          <a:xfrm>
            <a:off x="10570722" y="7816336"/>
            <a:ext cx="2607013" cy="0"/>
          </a:xfrm>
          <a:prstGeom prst="straightConnector1">
            <a:avLst/>
          </a:prstGeom>
          <a:noFill/>
          <a:ln w="1270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F98108-7029-4822-ADF9-6FDC59A7BDA9}"/>
              </a:ext>
            </a:extLst>
          </p:cNvPr>
          <p:cNvCxnSpPr/>
          <p:nvPr/>
        </p:nvCxnSpPr>
        <p:spPr>
          <a:xfrm>
            <a:off x="10570722" y="6230676"/>
            <a:ext cx="2607013" cy="0"/>
          </a:xfrm>
          <a:prstGeom prst="straightConnector1">
            <a:avLst/>
          </a:prstGeom>
          <a:noFill/>
          <a:ln w="127000" cap="flat">
            <a:solidFill>
              <a:schemeClr val="tx2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E0F521B-373D-4FBE-B518-97E385F799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1141238" y="8399068"/>
            <a:ext cx="1580011" cy="15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코드를 확인하고 싶다면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 API </a:t>
            </a:r>
            <a:r>
              <a:rPr lang="ko-KR" altLang="en-US" dirty="0"/>
              <a:t>서버 프로젝트</a:t>
            </a:r>
            <a:endParaRPr lang="en-US" altLang="ko-KR" dirty="0"/>
          </a:p>
          <a:p>
            <a:pPr lvl="1"/>
            <a:r>
              <a:rPr lang="en-US" altLang="ko-KR" dirty="0"/>
              <a:t>https://github.com/datakun/StudyMagenta</a:t>
            </a:r>
          </a:p>
          <a:p>
            <a:r>
              <a:rPr lang="ko-KR" altLang="en-US" dirty="0"/>
              <a:t>안드로이드 앱 프로젝트</a:t>
            </a:r>
            <a:endParaRPr lang="en-US" altLang="ko-KR" dirty="0"/>
          </a:p>
          <a:p>
            <a:pPr lvl="1"/>
            <a:r>
              <a:rPr lang="en-US" altLang="ko-KR" dirty="0"/>
              <a:t>https://github.com/datakun/LittleMozart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19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모델을 만들고 평가하는 것도 중요하지만</a:t>
            </a:r>
            <a:r>
              <a:rPr lang="en-US" altLang="ko-KR" dirty="0"/>
              <a:t>,</a:t>
            </a:r>
            <a:r>
              <a:rPr lang="ko-KR" altLang="en-US" dirty="0"/>
              <a:t> 이미 만들어진 모델을 잘 활용하는 것도 중요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세상엔 이미 잘 만들어진 모델이 많음</a:t>
            </a:r>
            <a:r>
              <a:rPr lang="en-US" altLang="ko-KR" dirty="0"/>
              <a:t>(</a:t>
            </a:r>
            <a:r>
              <a:rPr lang="en-US" dirty="0"/>
              <a:t>https://tfhub.dev)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도전해보자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https://github.com/taehoonlee/tensornets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https://github.com/deepmind/pysc2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473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있음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</a:t>
            </a:r>
            <a:r>
              <a:rPr lang="ko-KR" altLang="en-US" dirty="0"/>
              <a:t>를 떠나도 됨</a:t>
            </a:r>
            <a:r>
              <a:rPr lang="en-US" altLang="ko-KR" dirty="0"/>
              <a:t>!(</a:t>
            </a:r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떠나세요</a:t>
            </a:r>
            <a:r>
              <a:rPr lang="en-US" altLang="ko-KR" dirty="0"/>
              <a:t>!)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학습은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4891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ko-KR" sz="3400" dirty="0"/>
              <a:t>Magenta Project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소개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https://magenta.tensorflow.org/onsets-frames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라이브 데모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https://colab.research.google.com/notebooks/magenta/onsets_frames_transcription/onsets_frames_transcription.ipynb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Made With Magenta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https://twitter.com/hashtag/MadeWithMagenta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098151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sz="14400" dirty="0"/>
              <a:t>질문과 답변</a:t>
            </a:r>
          </a:p>
        </p:txBody>
      </p:sp>
    </p:spTree>
    <p:extLst>
      <p:ext uri="{BB962C8B-B14F-4D97-AF65-F5344CB8AC3E}">
        <p14:creationId xmlns:p14="http://schemas.microsoft.com/office/powerpoint/2010/main" val="263987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내용들을 발표합니다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Magenta Project</a:t>
            </a:r>
            <a:r>
              <a:rPr lang="ko-KR" altLang="en-US" dirty="0"/>
              <a:t> 소개</a:t>
            </a:r>
            <a:endParaRPr lang="en-US" altLang="ko-KR" dirty="0"/>
          </a:p>
          <a:p>
            <a:r>
              <a:rPr lang="en-US" altLang="ko-KR"/>
              <a:t>Magenta </a:t>
            </a:r>
            <a:r>
              <a:rPr lang="ko-KR" altLang="en-US" dirty="0"/>
              <a:t>데모 소개</a:t>
            </a:r>
            <a:endParaRPr lang="en-US" altLang="ko-KR" dirty="0"/>
          </a:p>
          <a:p>
            <a:r>
              <a:rPr lang="en-US" altLang="ko-KR"/>
              <a:t>Magenta </a:t>
            </a:r>
            <a:r>
              <a:rPr lang="ko-KR" altLang="en-US" dirty="0"/>
              <a:t>라이브러리 사용하기</a:t>
            </a:r>
            <a:endParaRPr lang="en-US" altLang="ko-KR" dirty="0"/>
          </a:p>
          <a:p>
            <a:r>
              <a:rPr lang="en-US" altLang="ko-KR" dirty="0"/>
              <a:t>Onsets and </a:t>
            </a:r>
            <a:r>
              <a:rPr lang="en-US" altLang="ko-KR"/>
              <a:t>Frames </a:t>
            </a:r>
            <a:r>
              <a:rPr lang="ko-KR" altLang="en-US" dirty="0"/>
              <a:t>모델 데모 코드 소개</a:t>
            </a: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645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1770</a:t>
            </a:r>
            <a:r>
              <a:rPr lang="ko-KR" altLang="en-US" dirty="0"/>
              <a:t>년 바티칸 </a:t>
            </a:r>
            <a:r>
              <a:rPr lang="ko-KR" altLang="en-US" dirty="0" err="1"/>
              <a:t>시스티나</a:t>
            </a:r>
            <a:r>
              <a:rPr lang="ko-KR" altLang="en-US" dirty="0"/>
              <a:t> 성당</a:t>
            </a:r>
          </a:p>
        </p:txBody>
      </p:sp>
    </p:spTree>
    <p:extLst>
      <p:ext uri="{BB962C8B-B14F-4D97-AF65-F5344CB8AC3E}">
        <p14:creationId xmlns:p14="http://schemas.microsoft.com/office/powerpoint/2010/main" val="52196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8DD1FC-BF48-43C7-B938-91DC9A7E759D}"/>
              </a:ext>
            </a:extLst>
          </p:cNvPr>
          <p:cNvGrpSpPr/>
          <p:nvPr/>
        </p:nvGrpSpPr>
        <p:grpSpPr>
          <a:xfrm>
            <a:off x="2511974" y="1535623"/>
            <a:ext cx="19360052" cy="10644753"/>
            <a:chOff x="2943621" y="1901751"/>
            <a:chExt cx="18091118" cy="9947054"/>
          </a:xfrm>
        </p:grpSpPr>
        <p:pic>
          <p:nvPicPr>
            <p:cNvPr id="1026" name="Picture 2" descr="https://upload.wikimedia.org/wikipedia/commons/thumb/1/1e/Wolfgang-amadeus-mozart_1.jpg/800px-Wolfgang-amadeus-mozart_1.jpg">
              <a:extLst>
                <a:ext uri="{FF2B5EF4-FFF2-40B4-BE49-F238E27FC236}">
                  <a16:creationId xmlns:a16="http://schemas.microsoft.com/office/drawing/2014/main" id="{84273790-7710-476D-8EF9-D1382A5329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3" b="26528"/>
            <a:stretch/>
          </p:blipFill>
          <p:spPr bwMode="auto">
            <a:xfrm>
              <a:off x="15306912" y="1901751"/>
              <a:ext cx="5727827" cy="534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문구, 필기구, 펜, 사람이(가) 표시된 사진&#10;&#10;자동 생성된 설명">
              <a:extLst>
                <a:ext uri="{FF2B5EF4-FFF2-40B4-BE49-F238E27FC236}">
                  <a16:creationId xmlns:a16="http://schemas.microsoft.com/office/drawing/2014/main" id="{D250D265-DDC5-4D71-B45F-727D955B8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18201" b="29123"/>
            <a:stretch/>
          </p:blipFill>
          <p:spPr>
            <a:xfrm>
              <a:off x="15309270" y="7720439"/>
              <a:ext cx="5725469" cy="4128366"/>
            </a:xfrm>
            <a:prstGeom prst="rect">
              <a:avLst/>
            </a:prstGeom>
          </p:spPr>
        </p:pic>
        <p:pic>
          <p:nvPicPr>
            <p:cNvPr id="1030" name="Picture 6" descr="chapel choirì ëí ì´ë¯¸ì§ ê²ìê²°ê³¼">
              <a:extLst>
                <a:ext uri="{FF2B5EF4-FFF2-40B4-BE49-F238E27FC236}">
                  <a16:creationId xmlns:a16="http://schemas.microsoft.com/office/drawing/2014/main" id="{B861F57D-06A4-4972-9960-4E3EA1331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4" r="2435" b="518"/>
            <a:stretch/>
          </p:blipFill>
          <p:spPr bwMode="auto">
            <a:xfrm>
              <a:off x="2943621" y="1901751"/>
              <a:ext cx="11924480" cy="9947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667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발표 동기</a:t>
            </a:r>
          </a:p>
        </p:txBody>
      </p:sp>
    </p:spTree>
    <p:extLst>
      <p:ext uri="{BB962C8B-B14F-4D97-AF65-F5344CB8AC3E}">
        <p14:creationId xmlns:p14="http://schemas.microsoft.com/office/powerpoint/2010/main" val="302087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¸ì¦ì¨ ë¨¸ì ë¬ë íì´ì¬ì ëí ì´ë¯¸ì§ ê²ìê²°ê³¼">
            <a:extLst>
              <a:ext uri="{FF2B5EF4-FFF2-40B4-BE49-F238E27FC236}">
                <a16:creationId xmlns:a16="http://schemas.microsoft.com/office/drawing/2014/main" id="{4F7BC6C5-E361-4F83-8AC8-C31FAE971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136" y="1213452"/>
            <a:ext cx="8767864" cy="1128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A36DD3B-88E4-4CC9-9261-110BE366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0" y="3000375"/>
            <a:ext cx="10710862" cy="9272595"/>
          </a:xfrm>
        </p:spPr>
        <p:txBody>
          <a:bodyPr>
            <a:normAutofit/>
          </a:bodyPr>
          <a:lstStyle/>
          <a:p>
            <a:r>
              <a:rPr lang="ko-KR" altLang="en-US" dirty="0"/>
              <a:t>부산에서 </a:t>
            </a:r>
            <a:r>
              <a:rPr lang="en-US" altLang="ko-KR" dirty="0"/>
              <a:t>5</a:t>
            </a:r>
            <a:r>
              <a:rPr lang="ko-KR" altLang="en-US" dirty="0"/>
              <a:t>년 간 </a:t>
            </a:r>
            <a:r>
              <a:rPr lang="en-US" altLang="ko-KR" dirty="0"/>
              <a:t>‘</a:t>
            </a:r>
            <a:r>
              <a:rPr lang="ko-KR" altLang="en-US" dirty="0" err="1"/>
              <a:t>소스코드리딩</a:t>
            </a:r>
            <a:r>
              <a:rPr lang="en-US" altLang="ko-KR" dirty="0"/>
              <a:t>’</a:t>
            </a:r>
            <a:r>
              <a:rPr lang="ko-KR" altLang="en-US" dirty="0"/>
              <a:t> 모임을 은은하게 지속 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작년</a:t>
            </a:r>
            <a:r>
              <a:rPr lang="en-US" altLang="ko-KR" dirty="0"/>
              <a:t>(2018)</a:t>
            </a:r>
            <a:r>
              <a:rPr lang="ko-KR" altLang="en-US" dirty="0"/>
              <a:t> 모임에서 머신 러닝과 관련된 내용을 살짝 진행하였으나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n(&gt;=3)</a:t>
            </a:r>
            <a:r>
              <a:rPr lang="ko-KR" altLang="en-US" dirty="0"/>
              <a:t>번 생각해봐도 </a:t>
            </a:r>
            <a:r>
              <a:rPr lang="en-US" altLang="ko-KR" dirty="0"/>
              <a:t>'</a:t>
            </a:r>
            <a:r>
              <a:rPr lang="ko-KR" altLang="en-US" dirty="0"/>
              <a:t>모델</a:t>
            </a:r>
            <a:r>
              <a:rPr lang="en-US" altLang="ko-KR" dirty="0"/>
              <a:t>'</a:t>
            </a:r>
            <a:r>
              <a:rPr lang="ko-KR" altLang="en-US" dirty="0"/>
              <a:t>을 만들어낼 만큼의 실력과 데이터가 없는 현실을 깨닫게 되었으며</a:t>
            </a:r>
            <a:r>
              <a:rPr lang="en-US" altLang="ko-KR" dirty="0"/>
              <a:t>,</a:t>
            </a:r>
            <a:r>
              <a:rPr lang="ko-KR" altLang="en-US" dirty="0"/>
              <a:t> 무엇보다 </a:t>
            </a:r>
            <a:r>
              <a:rPr lang="en-US" altLang="ko-KR" dirty="0"/>
              <a:t>MNIST</a:t>
            </a:r>
            <a:r>
              <a:rPr lang="ko-KR" altLang="en-US" dirty="0"/>
              <a:t> 예제는 그만하고 싶었음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568337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7433</TotalTime>
  <Words>2428</Words>
  <Application>Microsoft Office PowerPoint</Application>
  <PresentationFormat>사용자 지정</PresentationFormat>
  <Paragraphs>278</Paragraphs>
  <Slides>48</Slides>
  <Notes>48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Arial</vt:lpstr>
      <vt:lpstr>White</vt:lpstr>
      <vt:lpstr>꼬마 모차르트가 되어보자 (Feat. Magenta)</vt:lpstr>
      <vt:lpstr>발표자 소개</vt:lpstr>
      <vt:lpstr>오늘 소개할 것은</vt:lpstr>
      <vt:lpstr>PowerPoint 프레젠테이션</vt:lpstr>
      <vt:lpstr>이런 내용들을 발표합니다</vt:lpstr>
      <vt:lpstr>1770년 바티칸 시스티나 성당</vt:lpstr>
      <vt:lpstr>PowerPoint 프레젠테이션</vt:lpstr>
      <vt:lpstr>발표 동기</vt:lpstr>
      <vt:lpstr>PowerPoint 프레젠테이션</vt:lpstr>
      <vt:lpstr>PowerPoint 프레젠테이션</vt:lpstr>
      <vt:lpstr>PowerPoint 프레젠테이션</vt:lpstr>
      <vt:lpstr>TensorFlow</vt:lpstr>
      <vt:lpstr>PowerPoint 프레젠테이션</vt:lpstr>
      <vt:lpstr>Magenta Project</vt:lpstr>
      <vt:lpstr>PowerPoint 프레젠테이션</vt:lpstr>
      <vt:lpstr>PowerPoint 프레젠테이션</vt:lpstr>
      <vt:lpstr>Getting Started</vt:lpstr>
      <vt:lpstr>PowerPoint 프레젠테이션</vt:lpstr>
      <vt:lpstr>PowerPoint 프레젠테이션</vt:lpstr>
      <vt:lpstr>PowerPoint 프레젠테이션</vt:lpstr>
      <vt:lpstr>Demos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Windows에서 Python 개발을 해보니...</vt:lpstr>
      <vt:lpstr>PowerPoint 프레젠테이션</vt:lpstr>
      <vt:lpstr>Windows Subsystem for Linux</vt:lpstr>
      <vt:lpstr>Windows Subsystem for Linux</vt:lpstr>
      <vt:lpstr>Windows Subsystem for Linux</vt:lpstr>
      <vt:lpstr>Magenta 라이브러리 사용하기</vt:lpstr>
      <vt:lpstr>마주친 문제와 해결</vt:lpstr>
      <vt:lpstr>Onsets and Frames 모델 데모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Onsets and Frames 데모 (w/ Google CodeLab)</vt:lpstr>
      <vt:lpstr>그래서 Magenta로 무엇을 만들었나?</vt:lpstr>
      <vt:lpstr>PowerPoint 프레젠테이션</vt:lpstr>
      <vt:lpstr>소스 코드를 확인하고 싶다면</vt:lpstr>
      <vt:lpstr>결론</vt:lpstr>
      <vt:lpstr>결론</vt:lpstr>
      <vt:lpstr>참고</vt:lpstr>
      <vt:lpstr>질문과 답변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Junu</dc:creator>
  <cp:lastModifiedBy>KimJunu</cp:lastModifiedBy>
  <cp:revision>579</cp:revision>
  <dcterms:modified xsi:type="dcterms:W3CDTF">2019-08-17T14:01:02Z</dcterms:modified>
</cp:coreProperties>
</file>